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24"/>
  </p:notesMasterIdLst>
  <p:sldIdLst>
    <p:sldId id="287" r:id="rId2"/>
    <p:sldId id="283" r:id="rId3"/>
    <p:sldId id="310" r:id="rId4"/>
    <p:sldId id="345" r:id="rId5"/>
    <p:sldId id="322" r:id="rId6"/>
    <p:sldId id="311" r:id="rId7"/>
    <p:sldId id="338" r:id="rId8"/>
    <p:sldId id="318" r:id="rId9"/>
    <p:sldId id="313" r:id="rId10"/>
    <p:sldId id="298" r:id="rId11"/>
    <p:sldId id="314" r:id="rId12"/>
    <p:sldId id="319" r:id="rId13"/>
    <p:sldId id="344" r:id="rId14"/>
    <p:sldId id="343" r:id="rId15"/>
    <p:sldId id="326" r:id="rId16"/>
    <p:sldId id="334" r:id="rId17"/>
    <p:sldId id="327" r:id="rId18"/>
    <p:sldId id="332" r:id="rId19"/>
    <p:sldId id="324" r:id="rId20"/>
    <p:sldId id="342" r:id="rId21"/>
    <p:sldId id="277" r:id="rId22"/>
    <p:sldId id="333" r:id="rId23"/>
  </p:sldIdLst>
  <p:sldSz cx="9144000" cy="6858000" type="screen4x3"/>
  <p:notesSz cx="6805613" cy="9939338"/>
  <p:embeddedFontLst>
    <p:embeddedFont>
      <p:font typeface="나눔바른고딕" panose="020B0600000101010101" charset="-127"/>
      <p:regular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나눔고딕" panose="020B0600000101010101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pos="2880">
          <p15:clr>
            <a:srgbClr val="A4A3A4"/>
          </p15:clr>
        </p15:guide>
        <p15:guide id="5" pos="5534" userDrawn="1">
          <p15:clr>
            <a:srgbClr val="A4A3A4"/>
          </p15:clr>
        </p15:guide>
        <p15:guide id="6" pos="1111" userDrawn="1">
          <p15:clr>
            <a:srgbClr val="A4A3A4"/>
          </p15:clr>
        </p15:guide>
        <p15:guide id="7" pos="2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4B49"/>
    <a:srgbClr val="FFC000"/>
    <a:srgbClr val="FF873C"/>
    <a:srgbClr val="9DC54B"/>
    <a:srgbClr val="3CB9DA"/>
    <a:srgbClr val="9F77CC"/>
    <a:srgbClr val="3AB5D6"/>
    <a:srgbClr val="9BC24A"/>
    <a:srgbClr val="825EAD"/>
    <a:srgbClr val="D14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5" autoAdjust="0"/>
    <p:restoredTop sz="86364" autoAdjust="0"/>
  </p:normalViewPr>
  <p:slideViewPr>
    <p:cSldViewPr>
      <p:cViewPr varScale="1">
        <p:scale>
          <a:sx n="87" d="100"/>
          <a:sy n="87" d="100"/>
        </p:scale>
        <p:origin x="1440" y="77"/>
      </p:cViewPr>
      <p:guideLst>
        <p:guide orient="horz" pos="346"/>
        <p:guide orient="horz" pos="2273"/>
        <p:guide orient="horz" pos="4042"/>
        <p:guide pos="2880"/>
        <p:guide pos="5534"/>
        <p:guide pos="1111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&#52649;&#48513;ICT\&#53685;&#54633;%20&#47928;&#49436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&#52649;&#48513;ICT\&#53685;&#54633;%20&#47928;&#49436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45236;%20&#46300;&#46972;&#51060;&#48652;\&#52649;&#48513;ICT\&#53685;&#54633;%20&#47928;&#49436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아동유괴 발생시간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DEDB-4B29-BDB4-DE27460178E9}"/>
              </c:ext>
            </c:extLst>
          </c:dPt>
          <c:dPt>
            <c:idx val="1"/>
            <c:bubble3D val="0"/>
            <c:spPr>
              <a:solidFill>
                <a:srgbClr val="9BC24A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DEDB-4B29-BDB4-DE27460178E9}"/>
              </c:ext>
            </c:extLst>
          </c:dPt>
          <c:dPt>
            <c:idx val="2"/>
            <c:bubble3D val="0"/>
            <c:spPr>
              <a:solidFill>
                <a:srgbClr val="3AB5D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DEDB-4B29-BDB4-DE27460178E9}"/>
              </c:ext>
            </c:extLst>
          </c:dPt>
          <c:dPt>
            <c:idx val="3"/>
            <c:bubble3D val="0"/>
            <c:spPr>
              <a:solidFill>
                <a:srgbClr val="D1423F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DEDB-4B29-BDB4-DE27460178E9}"/>
              </c:ext>
            </c:extLst>
          </c:dPt>
          <c:dPt>
            <c:idx val="4"/>
            <c:bubble3D val="0"/>
            <c:spPr>
              <a:solidFill>
                <a:srgbClr val="825EAD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DEDB-4B29-BDB4-DE27460178E9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DEDB-4B29-BDB4-DE27460178E9}"/>
              </c:ext>
            </c:extLst>
          </c:dPt>
          <c:dLbls>
            <c:dLbl>
              <c:idx val="0"/>
              <c:layout>
                <c:manualLayout>
                  <c:x val="0"/>
                  <c:y val="-8.333333333333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DB-4B29-BDB4-DE27460178E9}"/>
                </c:ext>
              </c:extLst>
            </c:dLbl>
            <c:dLbl>
              <c:idx val="1"/>
              <c:layout>
                <c:manualLayout>
                  <c:x val="6.5185346136657052E-2"/>
                  <c:y val="-7.8044097222222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DB-4B29-BDB4-DE27460178E9}"/>
                </c:ext>
              </c:extLst>
            </c:dLbl>
            <c:dLbl>
              <c:idx val="2"/>
              <c:layout>
                <c:manualLayout>
                  <c:x val="8.3230452546471115E-2"/>
                  <c:y val="-9.73536842665353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DB-4B29-BDB4-DE27460178E9}"/>
                </c:ext>
              </c:extLst>
            </c:dLbl>
            <c:dLbl>
              <c:idx val="4"/>
              <c:layout>
                <c:manualLayout>
                  <c:x val="-0.11855183593045912"/>
                  <c:y val="-6.89496527777778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DB-4B29-BDB4-DE27460178E9}"/>
                </c:ext>
              </c:extLst>
            </c:dLbl>
            <c:dLbl>
              <c:idx val="5"/>
              <c:layout>
                <c:manualLayout>
                  <c:x val="-7.1882893538008807E-2"/>
                  <c:y val="-8.24538194444444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EDB-4B29-BDB4-DE27460178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Sheet1!$D$12:$D$17</c:f>
              <c:strCache>
                <c:ptCount val="6"/>
                <c:pt idx="0">
                  <c:v>새벽</c:v>
                </c:pt>
                <c:pt idx="1">
                  <c:v>아침</c:v>
                </c:pt>
                <c:pt idx="2">
                  <c:v>오전</c:v>
                </c:pt>
                <c:pt idx="3">
                  <c:v>오후</c:v>
                </c:pt>
                <c:pt idx="4">
                  <c:v>저녁</c:v>
                </c:pt>
                <c:pt idx="5">
                  <c:v>밤</c:v>
                </c:pt>
              </c:strCache>
            </c:strRef>
          </c:cat>
          <c:val>
            <c:numRef>
              <c:f>Sheet1!$E$12:$E$17</c:f>
              <c:numCache>
                <c:formatCode>0.00%</c:formatCode>
                <c:ptCount val="6"/>
                <c:pt idx="0">
                  <c:v>1.4E-2</c:v>
                </c:pt>
                <c:pt idx="1">
                  <c:v>0.114</c:v>
                </c:pt>
                <c:pt idx="2">
                  <c:v>0.114</c:v>
                </c:pt>
                <c:pt idx="3">
                  <c:v>0.55700000000000005</c:v>
                </c:pt>
                <c:pt idx="4">
                  <c:v>0.14299999999999999</c:v>
                </c:pt>
                <c:pt idx="5">
                  <c:v>5.7000000000000002E-2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EDB-4B29-BDB4-DE27460178E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시간대별 어린이 보행 부상자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9A2D-413D-A577-FDF775D13852}"/>
              </c:ext>
            </c:extLst>
          </c:dPt>
          <c:dPt>
            <c:idx val="1"/>
            <c:bubble3D val="0"/>
            <c:spPr>
              <a:solidFill>
                <a:srgbClr val="9DC54B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9A2D-413D-A577-FDF775D13852}"/>
              </c:ext>
            </c:extLst>
          </c:dPt>
          <c:dPt>
            <c:idx val="2"/>
            <c:bubble3D val="0"/>
            <c:spPr>
              <a:solidFill>
                <a:srgbClr val="3CB9DA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9A2D-413D-A577-FDF775D13852}"/>
              </c:ext>
            </c:extLst>
          </c:dPt>
          <c:dPt>
            <c:idx val="3"/>
            <c:bubble3D val="0"/>
            <c:spPr>
              <a:solidFill>
                <a:srgbClr val="E14B49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9A2D-413D-A577-FDF775D13852}"/>
              </c:ext>
            </c:extLst>
          </c:dPt>
          <c:dPt>
            <c:idx val="4"/>
            <c:bubble3D val="0"/>
            <c:spPr>
              <a:solidFill>
                <a:srgbClr val="9F77CC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9A2D-413D-A577-FDF775D13852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9A2D-413D-A577-FDF775D13852}"/>
              </c:ext>
            </c:extLst>
          </c:dPt>
          <c:dLbls>
            <c:dLbl>
              <c:idx val="0"/>
              <c:layout>
                <c:manualLayout>
                  <c:x val="5.8796296296295576E-3"/>
                  <c:y val="-8.41239316239316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2D-413D-A577-FDF775D13852}"/>
                </c:ext>
              </c:extLst>
            </c:dLbl>
            <c:dLbl>
              <c:idx val="1"/>
              <c:layout>
                <c:manualLayout>
                  <c:x val="5.4876543209876547E-2"/>
                  <c:y val="-7.86965811965812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2D-413D-A577-FDF775D13852}"/>
                </c:ext>
              </c:extLst>
            </c:dLbl>
            <c:dLbl>
              <c:idx val="2"/>
              <c:layout>
                <c:manualLayout>
                  <c:x val="8.4274691358024553E-2"/>
                  <c:y val="-4.74892361111111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2D-413D-A577-FDF775D13852}"/>
                </c:ext>
              </c:extLst>
            </c:dLbl>
            <c:dLbl>
              <c:idx val="4"/>
              <c:layout>
                <c:manualLayout>
                  <c:x val="-0.11563271604938273"/>
                  <c:y val="-6.00399305555555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A2D-413D-A577-FDF775D13852}"/>
                </c:ext>
              </c:extLst>
            </c:dLbl>
            <c:dLbl>
              <c:idx val="5"/>
              <c:layout>
                <c:manualLayout>
                  <c:x val="-5.4876543209876547E-2"/>
                  <c:y val="-8.54809027777777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A2D-413D-A577-FDF775D138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Sheet1!$I$28:$I$33</c:f>
              <c:strCache>
                <c:ptCount val="6"/>
                <c:pt idx="0">
                  <c:v>새벽</c:v>
                </c:pt>
                <c:pt idx="1">
                  <c:v>아침</c:v>
                </c:pt>
                <c:pt idx="2">
                  <c:v>오전</c:v>
                </c:pt>
                <c:pt idx="3">
                  <c:v>오후</c:v>
                </c:pt>
                <c:pt idx="4">
                  <c:v>저녁</c:v>
                </c:pt>
                <c:pt idx="5">
                  <c:v>밤</c:v>
                </c:pt>
              </c:strCache>
            </c:strRef>
          </c:cat>
          <c:val>
            <c:numRef>
              <c:f>Sheet1!$J$28:$J$33</c:f>
              <c:numCache>
                <c:formatCode>0%</c:formatCode>
                <c:ptCount val="6"/>
                <c:pt idx="0">
                  <c:v>6.8326012689116644E-3</c:v>
                </c:pt>
                <c:pt idx="1">
                  <c:v>0.10224499755978526</c:v>
                </c:pt>
                <c:pt idx="2">
                  <c:v>4.8316251830161056E-2</c:v>
                </c:pt>
                <c:pt idx="3">
                  <c:v>0.58979990239141045</c:v>
                </c:pt>
                <c:pt idx="4">
                  <c:v>0.1822840409956076</c:v>
                </c:pt>
                <c:pt idx="5">
                  <c:v>7.0522205954123965E-2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A2D-413D-A577-FDF775D1385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9DC54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B-4C00-9B05-B5221E1D66B2}"/>
              </c:ext>
            </c:extLst>
          </c:dPt>
          <c:dPt>
            <c:idx val="5"/>
            <c:invertIfNegative val="0"/>
            <c:bubble3D val="0"/>
            <c:spPr>
              <a:solidFill>
                <a:srgbClr val="E14B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52B-4C00-9B05-B5221E1D66B2}"/>
              </c:ext>
            </c:extLst>
          </c:dPt>
          <c:cat>
            <c:strRef>
              <c:f>Sheet1!$B$59:$B$64</c:f>
              <c:strCache>
                <c:ptCount val="6"/>
                <c:pt idx="0">
                  <c:v>벨기에</c:v>
                </c:pt>
                <c:pt idx="1">
                  <c:v>영국</c:v>
                </c:pt>
                <c:pt idx="2">
                  <c:v>일본</c:v>
                </c:pt>
                <c:pt idx="3">
                  <c:v>OECD평균</c:v>
                </c:pt>
                <c:pt idx="4">
                  <c:v>미국</c:v>
                </c:pt>
                <c:pt idx="5">
                  <c:v>한국</c:v>
                </c:pt>
              </c:strCache>
            </c:strRef>
          </c:cat>
          <c:val>
            <c:numRef>
              <c:f>Sheet1!$C$59:$C$64</c:f>
              <c:numCache>
                <c:formatCode>General</c:formatCode>
                <c:ptCount val="6"/>
                <c:pt idx="0">
                  <c:v>0.04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0.3</c:v>
                </c:pt>
                <c:pt idx="4">
                  <c:v>0.33</c:v>
                </c:pt>
                <c:pt idx="5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2B-4C00-9B05-B5221E1D6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5743016"/>
        <c:axId val="425743672"/>
      </c:barChart>
      <c:catAx>
        <c:axId val="425743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43672"/>
        <c:crosses val="autoZero"/>
        <c:auto val="1"/>
        <c:lblAlgn val="ctr"/>
        <c:lblOffset val="100"/>
        <c:noMultiLvlLbl val="0"/>
      </c:catAx>
      <c:valAx>
        <c:axId val="425743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430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800" b="0" i="0" u="none" strike="noStrike" baseline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아동안전용품 특허 출원 건수</a:t>
            </a:r>
            <a:endParaRPr lang="en-US" altLang="ko-KR" sz="1800" b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60000">
                  <a:srgbClr val="F58220"/>
                </a:gs>
                <a:gs pos="0">
                  <a:srgbClr val="F55A26"/>
                </a:gs>
              </a:gsLst>
              <a:lin ang="16200000" scaled="0"/>
            </a:gradFill>
            <a:ln w="63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>
                <a:solidFill>
                  <a:schemeClr val="bg1"/>
                </a:solidFill>
              </a:ln>
            </c:spPr>
            <c:trendlineType val="exp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89</c:v>
                </c:pt>
                <c:pt idx="1">
                  <c:v>121</c:v>
                </c:pt>
                <c:pt idx="2">
                  <c:v>153</c:v>
                </c:pt>
                <c:pt idx="3">
                  <c:v>151</c:v>
                </c:pt>
                <c:pt idx="4">
                  <c:v>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16-4EDE-81D9-151E936832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2"/>
        <c:axId val="119665792"/>
        <c:axId val="119667328"/>
      </c:barChart>
      <c:catAx>
        <c:axId val="1196657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8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119667328"/>
        <c:crosses val="autoZero"/>
        <c:auto val="1"/>
        <c:lblAlgn val="ctr"/>
        <c:lblOffset val="100"/>
        <c:noMultiLvlLbl val="0"/>
      </c:catAx>
      <c:valAx>
        <c:axId val="119667328"/>
        <c:scaling>
          <c:orientation val="minMax"/>
        </c:scaling>
        <c:delete val="0"/>
        <c:axPos val="l"/>
        <c:majorGridlines>
          <c:spPr>
            <a:ln w="3175">
              <a:solidFill>
                <a:prstClr val="white">
                  <a:alpha val="20000"/>
                </a:prst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pPr>
            <a:endParaRPr lang="ko-KR"/>
          </a:p>
        </c:txPr>
        <c:crossAx val="119665792"/>
        <c:crosses val="autoZero"/>
        <c:crossBetween val="between"/>
      </c:valAx>
      <c:spPr>
        <a:noFill/>
        <a:ln w="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0.88966</cdr:x>
      <cdr:y>0.125</cdr:y>
    </cdr:from>
    <cdr:to>
      <cdr:x>0.98538</cdr:x>
      <cdr:y>0.18254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CC37F5A-3709-4E1F-82F3-8F712A0562BB}"/>
            </a:ext>
          </a:extLst>
        </cdr:cNvPr>
        <cdr:cNvSpPr txBox="1"/>
      </cdr:nvSpPr>
      <cdr:spPr>
        <a:xfrm xmlns:a="http://schemas.openxmlformats.org/drawingml/2006/main">
          <a:off x="5515888" y="468052"/>
          <a:ext cx="593432" cy="21544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단위 </a:t>
          </a:r>
          <a:r>
            <a:rPr lang="en-US" altLang="ko-KR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건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r">
              <a:defRPr sz="1200"/>
            </a:lvl1pPr>
          </a:lstStyle>
          <a:p>
            <a:fld id="{24DFBBAD-CF51-4FA8-8814-5F33CDE7218D}" type="datetimeFigureOut">
              <a:rPr lang="ko-KR" altLang="en-US" smtClean="0"/>
              <a:pPr/>
              <a:t>2018-11-27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5" tIns="45907" rIns="91815" bIns="4590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815" tIns="45907" rIns="91815" bIns="4590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r">
              <a:defRPr sz="1200"/>
            </a:lvl1pPr>
          </a:lstStyle>
          <a:p>
            <a:fld id="{5C2B20BF-27CD-4C66-878F-3D50775A61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2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5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79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5BD8-D507-466C-BE65-3CF0EE978C8C}" type="datetimeFigureOut">
              <a:rPr lang="ko-KR" altLang="en-US" smtClean="0"/>
              <a:pPr/>
              <a:t>2018-11-27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0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1" r:id="rId2"/>
    <p:sldLayoutId id="2147483770" r:id="rId3"/>
    <p:sldLayoutId id="2147483786" r:id="rId4"/>
    <p:sldLayoutId id="2147483787" r:id="rId5"/>
    <p:sldLayoutId id="2147483788" r:id="rId6"/>
    <p:sldLayoutId id="2147483781" r:id="rId7"/>
    <p:sldLayoutId id="2147483782" r:id="rId8"/>
    <p:sldLayoutId id="2147483783" r:id="rId9"/>
    <p:sldLayoutId id="2147483784" r:id="rId10"/>
    <p:sldLayoutId id="2147483789" r:id="rId11"/>
    <p:sldLayoutId id="2147483790" r:id="rId12"/>
    <p:sldLayoutId id="2147483791" r:id="rId13"/>
    <p:sldLayoutId id="2147483769" r:id="rId14"/>
    <p:sldLayoutId id="2147483785" r:id="rId15"/>
  </p:sldLayoutIdLst>
  <p:transition>
    <p:fade thruBlk="1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5604" y="3145801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bg1"/>
                    </a:gs>
                    <a:gs pos="59000">
                      <a:srgbClr val="F9F9F9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라이나믹</a:t>
            </a:r>
            <a:endParaRPr lang="ko-KR" altLang="en-US" sz="1200" b="1" dirty="0">
              <a:gradFill flip="none" rotWithShape="1">
                <a:gsLst>
                  <a:gs pos="0">
                    <a:schemeClr val="bg1"/>
                  </a:gs>
                  <a:gs pos="59000">
                    <a:srgbClr val="F9F9F9"/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02840" y="836712"/>
            <a:ext cx="8229600" cy="172819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b="1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Hermes</a:t>
            </a:r>
            <a:r>
              <a:rPr lang="en-US" altLang="ko-KR" b="1">
                <a:ln w="0"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>
                <a:ln w="0"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smtClean="0">
                <a:ln w="0"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smtClean="0">
                <a:ln w="0"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아이들을 </a:t>
            </a:r>
            <a:r>
              <a:rPr lang="ko-KR" altLang="en-US" sz="2000">
                <a:ln w="0"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위한 스마트 디바이스</a:t>
            </a:r>
            <a:endParaRPr lang="en-US" altLang="ko-KR" sz="2000" dirty="0">
              <a:ln w="0"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FAEE4EA-5079-4209-91E5-DD766E362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50" y="516278"/>
            <a:ext cx="860494" cy="86049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9FEA34-1273-448E-898A-757932DD3E0D}"/>
              </a:ext>
            </a:extLst>
          </p:cNvPr>
          <p:cNvGrpSpPr/>
          <p:nvPr/>
        </p:nvGrpSpPr>
        <p:grpSpPr>
          <a:xfrm>
            <a:off x="1982130" y="2640923"/>
            <a:ext cx="5179740" cy="2511568"/>
            <a:chOff x="3703038" y="1471729"/>
            <a:chExt cx="7240579" cy="3510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BA76630-BEBA-4538-9AD8-4CE9D5E4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038" y="1471729"/>
              <a:ext cx="2537425" cy="351083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9A9248-5A5B-46B5-ADCA-3CB139256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224" y="1974657"/>
              <a:ext cx="2555393" cy="2835662"/>
            </a:xfrm>
            <a:prstGeom prst="rect">
              <a:avLst/>
            </a:prstGeom>
            <a:ln w="66675">
              <a:noFill/>
            </a:ln>
          </p:spPr>
        </p:pic>
        <p:sp>
          <p:nvSpPr>
            <p:cNvPr id="13" name="오른쪽 화살표 2">
              <a:extLst>
                <a:ext uri="{FF2B5EF4-FFF2-40B4-BE49-F238E27FC236}">
                  <a16:creationId xmlns:a16="http://schemas.microsoft.com/office/drawing/2014/main" id="{426C2CAD-1B8A-47B8-911E-05EAB4E8815E}"/>
                </a:ext>
              </a:extLst>
            </p:cNvPr>
            <p:cNvSpPr/>
            <p:nvPr/>
          </p:nvSpPr>
          <p:spPr>
            <a:xfrm>
              <a:off x="6701501" y="3003752"/>
              <a:ext cx="1225685" cy="850495"/>
            </a:xfrm>
            <a:prstGeom prst="rightArrow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F6C829-CBF5-42FF-A3A6-91CC58635C4C}"/>
              </a:ext>
            </a:extLst>
          </p:cNvPr>
          <p:cNvSpPr txBox="1"/>
          <p:nvPr/>
        </p:nvSpPr>
        <p:spPr>
          <a:xfrm>
            <a:off x="1871700" y="1539079"/>
            <a:ext cx="5179740" cy="11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4000"/>
              </a:lnSpc>
            </a:pPr>
            <a:r>
              <a:rPr lang="ko-KR" altLang="en-US" sz="1200" b="1" spc="-2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디스플레이 </a:t>
            </a:r>
            <a:r>
              <a:rPr lang="ko-KR" altLang="en-US" sz="12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장착</a:t>
            </a: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실시간으로 기상청의 데이터를 크롤링해서 디스플레이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spc="-2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아이가 우산을 </a:t>
            </a: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챙겨야할 날씨일지 </a:t>
            </a:r>
            <a:r>
              <a:rPr lang="ko-KR" altLang="en-US" sz="1200" spc="-2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판단하는데 도움</a:t>
            </a:r>
            <a:r>
              <a:rPr lang="en-US" altLang="ko-KR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1580" y="429819"/>
            <a:ext cx="742511" cy="982957"/>
            <a:chOff x="4423529" y="2673918"/>
            <a:chExt cx="1672417" cy="221399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70DFDC-598A-4EE3-9BD2-5C041FD48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518" y="2673918"/>
              <a:ext cx="728358" cy="728358"/>
            </a:xfrm>
            <a:prstGeom prst="rect">
              <a:avLst/>
            </a:prstGeom>
          </p:spPr>
        </p:pic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44F0A920-AC95-402F-85F4-2F57EC2084B0}"/>
                </a:ext>
              </a:extLst>
            </p:cNvPr>
            <p:cNvSpPr/>
            <p:nvPr/>
          </p:nvSpPr>
          <p:spPr>
            <a:xfrm>
              <a:off x="4534524" y="3827225"/>
              <a:ext cx="1239879" cy="480126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/>
                <a:t>70%</a:t>
              </a:r>
              <a:endParaRPr lang="ko-KR" altLang="en-US" sz="800" b="1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4843D9-1A68-4660-9078-26F02C9D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190" y="3109389"/>
              <a:ext cx="584846" cy="58484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EDA6BC-489C-4A05-A7BF-AFC2326D07D6}"/>
                </a:ext>
              </a:extLst>
            </p:cNvPr>
            <p:cNvSpPr txBox="1"/>
            <p:nvPr/>
          </p:nvSpPr>
          <p:spPr>
            <a:xfrm>
              <a:off x="4423529" y="4402649"/>
              <a:ext cx="1672417" cy="485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Information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63688" y="1705509"/>
            <a:ext cx="5179740" cy="856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4000"/>
              </a:lnSpc>
            </a:pPr>
            <a:r>
              <a:rPr lang="en-US" altLang="ko-KR" sz="12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Flexible</a:t>
            </a:r>
            <a:r>
              <a:rPr lang="ko-KR" altLang="en-US" sz="12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spc="-2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</a:t>
            </a:r>
            <a:r>
              <a:rPr lang="ko-KR" altLang="en-US" sz="1200" b="1" spc="-2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장착</a:t>
            </a: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밝게 비춰서 아이를 명확하게 보여줌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밝기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120LUX)</a:t>
            </a:r>
          </a:p>
          <a:p>
            <a:pPr marL="180975" indent="-180975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방수 처리가 돼 있어 비 오는 날도 안전함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(IP65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방수 등급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EA4F4B-A31F-4A9E-B41F-9D102298DF5C}"/>
              </a:ext>
            </a:extLst>
          </p:cNvPr>
          <p:cNvGrpSpPr/>
          <p:nvPr/>
        </p:nvGrpSpPr>
        <p:grpSpPr>
          <a:xfrm>
            <a:off x="1619672" y="2636912"/>
            <a:ext cx="6076227" cy="2803591"/>
            <a:chOff x="3535955" y="1636439"/>
            <a:chExt cx="7872184" cy="36322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DF777DC-1A7A-4F41-8F2C-ADADBDBD5C6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955" y="1668691"/>
              <a:ext cx="2880000" cy="36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3F262C1-2F37-484F-BC1A-F2A99B38C1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139" y="1636439"/>
              <a:ext cx="2880000" cy="360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5" name="오른쪽 화살표 21">
              <a:extLst>
                <a:ext uri="{FF2B5EF4-FFF2-40B4-BE49-F238E27FC236}">
                  <a16:creationId xmlns:a16="http://schemas.microsoft.com/office/drawing/2014/main" id="{7643FA9D-A4F8-46BF-ADCE-8F45FE1E6330}"/>
                </a:ext>
              </a:extLst>
            </p:cNvPr>
            <p:cNvSpPr/>
            <p:nvPr/>
          </p:nvSpPr>
          <p:spPr>
            <a:xfrm>
              <a:off x="6827965" y="3003752"/>
              <a:ext cx="1225685" cy="850495"/>
            </a:xfrm>
            <a:prstGeom prst="rightArrow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CE9007C-4CCD-4A76-B1FD-2C74EFF63C69}"/>
              </a:ext>
            </a:extLst>
          </p:cNvPr>
          <p:cNvGrpSpPr>
            <a:grpSpLocks noChangeAspect="1"/>
          </p:cNvGrpSpPr>
          <p:nvPr/>
        </p:nvGrpSpPr>
        <p:grpSpPr>
          <a:xfrm>
            <a:off x="755576" y="548680"/>
            <a:ext cx="879287" cy="930587"/>
            <a:chOff x="3352386" y="2852936"/>
            <a:chExt cx="2429265" cy="257063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7F45CDD-E5B4-4D89-9C69-F80A021E1536}"/>
                </a:ext>
              </a:extLst>
            </p:cNvPr>
            <p:cNvGrpSpPr/>
            <p:nvPr/>
          </p:nvGrpSpPr>
          <p:grpSpPr>
            <a:xfrm>
              <a:off x="3352386" y="2852936"/>
              <a:ext cx="2429265" cy="2570637"/>
              <a:chOff x="1552301" y="2852936"/>
              <a:chExt cx="2429265" cy="2570637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D44BD00-FBEC-4C93-966F-EE180CDED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2301" y="2852936"/>
                <a:ext cx="2054717" cy="205472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18009F-F51C-4085-9FE6-0F0D34AAA0EE}"/>
                  </a:ext>
                </a:extLst>
              </p:cNvPr>
              <p:cNvSpPr txBox="1"/>
              <p:nvPr/>
            </p:nvSpPr>
            <p:spPr>
              <a:xfrm>
                <a:off x="1850713" y="4486424"/>
                <a:ext cx="2130853" cy="937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Bright</a:t>
                </a:r>
                <a:endParaRPr lang="ko-KR" altLang="en-US" sz="1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EA3DA43-5B0E-4042-8300-0976C4E92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210" y="3544244"/>
              <a:ext cx="899999" cy="90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5957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208EBE-61C0-49A4-B018-6F26A8B66A53}"/>
              </a:ext>
            </a:extLst>
          </p:cNvPr>
          <p:cNvGrpSpPr>
            <a:grpSpLocks noChangeAspect="1"/>
          </p:cNvGrpSpPr>
          <p:nvPr/>
        </p:nvGrpSpPr>
        <p:grpSpPr>
          <a:xfrm>
            <a:off x="730549" y="548680"/>
            <a:ext cx="853119" cy="864096"/>
            <a:chOff x="5984971" y="2819522"/>
            <a:chExt cx="1876121" cy="190025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BD882E-F79B-4DBC-BDA1-00332DF5BAAF}"/>
                </a:ext>
              </a:extLst>
            </p:cNvPr>
            <p:cNvGrpSpPr/>
            <p:nvPr/>
          </p:nvGrpSpPr>
          <p:grpSpPr>
            <a:xfrm>
              <a:off x="5984971" y="2819522"/>
              <a:ext cx="1876121" cy="1900259"/>
              <a:chOff x="6389414" y="2819522"/>
              <a:chExt cx="1876121" cy="190025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7EB70FF-6898-4ED6-BE77-1F50A9A71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3156" y="2819522"/>
                <a:ext cx="538908" cy="538908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DBDEEF75-CB28-49DF-947A-417E950D9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724" y="2832292"/>
                <a:ext cx="551725" cy="551726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2B7C1A-8E38-430A-AC9D-77F74A14B860}"/>
                  </a:ext>
                </a:extLst>
              </p:cNvPr>
              <p:cNvSpPr txBox="1"/>
              <p:nvPr/>
            </p:nvSpPr>
            <p:spPr>
              <a:xfrm>
                <a:off x="6389414" y="4178309"/>
                <a:ext cx="1876121" cy="541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Emergency</a:t>
                </a:r>
                <a:endParaRPr lang="ko-KR" altLang="en-US" sz="1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A42180F-8A23-43C2-BB37-27715F74A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303" y="3386534"/>
              <a:ext cx="794203" cy="794203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59768E9-6F32-4B06-A836-EB9CEB9A5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76" y="1682959"/>
            <a:ext cx="2176894" cy="432347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DD2061-2A38-427F-A64E-025736EA3CEB}"/>
              </a:ext>
            </a:extLst>
          </p:cNvPr>
          <p:cNvGrpSpPr/>
          <p:nvPr/>
        </p:nvGrpSpPr>
        <p:grpSpPr>
          <a:xfrm>
            <a:off x="1559561" y="2456892"/>
            <a:ext cx="6273056" cy="2119788"/>
            <a:chOff x="2213129" y="2251774"/>
            <a:chExt cx="6273056" cy="211978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9619224-0407-4D32-A67D-F66B64D9CE80}"/>
                </a:ext>
              </a:extLst>
            </p:cNvPr>
            <p:cNvGrpSpPr/>
            <p:nvPr/>
          </p:nvGrpSpPr>
          <p:grpSpPr>
            <a:xfrm>
              <a:off x="2213129" y="2744924"/>
              <a:ext cx="6273056" cy="1626638"/>
              <a:chOff x="807084" y="2419350"/>
              <a:chExt cx="10455137" cy="2711076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559929F5-43C4-4922-9832-EEF8DE4F8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084" y="2419350"/>
                <a:ext cx="1915385" cy="1915385"/>
              </a:xfrm>
              <a:prstGeom prst="rect">
                <a:avLst/>
              </a:prstGeom>
            </p:spPr>
          </p:pic>
          <p:sp>
            <p:nvSpPr>
              <p:cNvPr id="30" name="오른쪽 화살표 26">
                <a:extLst>
                  <a:ext uri="{FF2B5EF4-FFF2-40B4-BE49-F238E27FC236}">
                    <a16:creationId xmlns:a16="http://schemas.microsoft.com/office/drawing/2014/main" id="{5C8A33FF-D804-47B8-8D3D-F59FBC8C93A6}"/>
                  </a:ext>
                </a:extLst>
              </p:cNvPr>
              <p:cNvSpPr/>
              <p:nvPr/>
            </p:nvSpPr>
            <p:spPr>
              <a:xfrm>
                <a:off x="3309257" y="2843643"/>
                <a:ext cx="1181100" cy="1066800"/>
              </a:xfrm>
              <a:prstGeom prst="rightArrow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6BF610D-5C36-402B-9013-222E2A109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7733" y="2419537"/>
                <a:ext cx="1915198" cy="1915199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FE77BA-04A4-42B5-8C9B-09CA2F5C7C99}"/>
                  </a:ext>
                </a:extLst>
              </p:cNvPr>
              <p:cNvSpPr txBox="1"/>
              <p:nvPr/>
            </p:nvSpPr>
            <p:spPr>
              <a:xfrm>
                <a:off x="4920975" y="4566167"/>
                <a:ext cx="1953535" cy="564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PIEZO</a:t>
                </a:r>
                <a:r>
                  <a:rPr lang="ko-KR" altLang="en-US" sz="800" b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센서가 큰소리를 </a:t>
                </a:r>
                <a:endParaRPr lang="en-US" altLang="ko-KR" sz="800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800" b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냄과</a:t>
                </a:r>
                <a:r>
                  <a:rPr lang="en-US" altLang="ko-KR" sz="800" b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동시에 메일을 발송 </a:t>
                </a:r>
              </a:p>
            </p:txBody>
          </p:sp>
          <p:sp>
            <p:nvSpPr>
              <p:cNvPr id="39" name="오른쪽 화살표 30">
                <a:extLst>
                  <a:ext uri="{FF2B5EF4-FFF2-40B4-BE49-F238E27FC236}">
                    <a16:creationId xmlns:a16="http://schemas.microsoft.com/office/drawing/2014/main" id="{936E3706-9F15-46B6-A368-1CA53E5337EA}"/>
                  </a:ext>
                </a:extLst>
              </p:cNvPr>
              <p:cNvSpPr/>
              <p:nvPr/>
            </p:nvSpPr>
            <p:spPr>
              <a:xfrm>
                <a:off x="7579133" y="2843643"/>
                <a:ext cx="1181100" cy="1066800"/>
              </a:xfrm>
              <a:prstGeom prst="rightArrow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52A53E8-D308-4B7B-B3F1-7A0610837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7021" y="2606426"/>
                <a:ext cx="1915200" cy="191520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531E60-5179-4C1A-90A7-386206C524DF}"/>
                  </a:ext>
                </a:extLst>
              </p:cNvPr>
              <p:cNvSpPr txBox="1"/>
              <p:nvPr/>
            </p:nvSpPr>
            <p:spPr>
              <a:xfrm>
                <a:off x="9289408" y="4566167"/>
                <a:ext cx="1916132" cy="564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등록된 보호자 이메일로 </a:t>
                </a:r>
                <a:endParaRPr lang="en-US" altLang="ko-KR" sz="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아이의 위치정보 전달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DC7A51-D402-4A86-A043-910BC0C0259F}"/>
                  </a:ext>
                </a:extLst>
              </p:cNvPr>
              <p:cNvSpPr txBox="1"/>
              <p:nvPr/>
            </p:nvSpPr>
            <p:spPr>
              <a:xfrm>
                <a:off x="975026" y="4528088"/>
                <a:ext cx="1579498" cy="359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버튼을 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아이가 누름</a:t>
                </a: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2710F61-9A87-45EE-8117-EB3648474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873" y="2251774"/>
              <a:ext cx="595503" cy="595503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EB5BD2B-B06E-4081-A9E3-8B72D48C24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77" y="1979386"/>
            <a:ext cx="6722470" cy="407884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63688" y="1705509"/>
            <a:ext cx="5179740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4000"/>
              </a:lnSpc>
            </a:pPr>
            <a:r>
              <a:rPr lang="ko-KR" altLang="en-US" sz="1200" b="1" spc="-2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알림 기능</a:t>
            </a:r>
            <a:endParaRPr lang="ko-KR" altLang="en-US" sz="1200" b="1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5239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14602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1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D5B6D4-7D43-48EF-97BA-612222BDAF92}"/>
              </a:ext>
            </a:extLst>
          </p:cNvPr>
          <p:cNvSpPr txBox="1"/>
          <p:nvPr/>
        </p:nvSpPr>
        <p:spPr>
          <a:xfrm>
            <a:off x="1805503" y="1143725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80" smtClean="0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환경</a:t>
            </a:r>
            <a:endParaRPr lang="en-US" altLang="ko-KR" sz="1200" b="1" spc="-80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50638"/>
              </p:ext>
            </p:extLst>
          </p:nvPr>
        </p:nvGraphicFramePr>
        <p:xfrm>
          <a:off x="1439652" y="2492896"/>
          <a:ext cx="6336704" cy="23435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680173242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77474422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구분</a:t>
                      </a:r>
                      <a:endParaRPr lang="ko-KR" altLang="en-US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내용</a:t>
                      </a:r>
                      <a:endParaRPr lang="ko-KR" altLang="en-US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205197"/>
                  </a:ext>
                </a:extLst>
              </a:tr>
              <a:tr h="6592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H/W</a:t>
                      </a:r>
                      <a:endParaRPr lang="ko-KR" altLang="en-US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Raspberry</a:t>
                      </a:r>
                      <a:r>
                        <a:rPr lang="en-US" altLang="ko-KR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PI ZERO W</a:t>
                      </a:r>
                      <a:endParaRPr lang="ko-KR" altLang="en-US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305399"/>
                  </a:ext>
                </a:extLst>
              </a:tr>
              <a:tr h="6592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OS</a:t>
                      </a:r>
                      <a:endParaRPr lang="ko-KR" altLang="en-US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Raspbian</a:t>
                      </a:r>
                      <a:r>
                        <a:rPr lang="en-US" altLang="ko-KR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(Linux)</a:t>
                      </a:r>
                      <a:endParaRPr lang="ko-KR" altLang="en-US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7561624"/>
                  </a:ext>
                </a:extLst>
              </a:tr>
              <a:tr h="6592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Language</a:t>
                      </a:r>
                      <a:endParaRPr lang="ko-KR" altLang="en-US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Python,</a:t>
                      </a:r>
                      <a:r>
                        <a:rPr lang="en-US" altLang="ko-KR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</a:t>
                      </a:r>
                      <a:endParaRPr lang="ko-KR" altLang="en-US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958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3406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14602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소개</a:t>
            </a:r>
            <a:endParaRPr lang="ko-KR" altLang="en-US" sz="2200" b="1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D5B6D4-7D43-48EF-97BA-612222BDAF92}"/>
              </a:ext>
            </a:extLst>
          </p:cNvPr>
          <p:cNvSpPr txBox="1"/>
          <p:nvPr/>
        </p:nvSpPr>
        <p:spPr>
          <a:xfrm>
            <a:off x="1871700" y="1160748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80" smtClean="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대  효 과</a:t>
            </a:r>
            <a:endParaRPr lang="en-US" altLang="ko-KR" sz="1200" b="1" spc="-80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176B7B-2329-4CB2-8C4E-70DAED5B1B24}"/>
              </a:ext>
            </a:extLst>
          </p:cNvPr>
          <p:cNvSpPr txBox="1"/>
          <p:nvPr/>
        </p:nvSpPr>
        <p:spPr>
          <a:xfrm>
            <a:off x="1979712" y="1752084"/>
            <a:ext cx="6336704" cy="408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4000"/>
              </a:lnSpc>
            </a:pPr>
            <a:r>
              <a:rPr lang="ko-KR" altLang="en-US" sz="12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표시</a:t>
            </a:r>
            <a:endParaRPr lang="en-US" altLang="ko-KR" sz="12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아이들이 스스로 날씨를 대비 할 수 있음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부모님들의 걱정을 일부 해소 시켜 줄 수 있을 것으로 기대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 </a:t>
            </a:r>
            <a:r>
              <a:rPr lang="ko-KR" altLang="en-US" sz="12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장착</a:t>
            </a:r>
            <a:endParaRPr lang="en-US" altLang="ko-KR" sz="12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밤이나 날씨가 안 좋은 날 아이들을 밝혀 줌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운전자가 아이들을 쉽게 볼 수 있어 사고율이 감소하는데 기여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Flexible LED</a:t>
            </a: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스트랩으로 어디든 쉽게 장착 가능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가방 및 우산 등등 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spc="-2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</a:t>
            </a:r>
            <a:r>
              <a:rPr lang="ko-KR" altLang="en-US" sz="12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 기능</a:t>
            </a:r>
            <a:endParaRPr lang="en-US" altLang="ko-KR" sz="12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부저음으로 주위에 위험을 알릴 수 있음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 예방 및 감소에 기여할 것으로 판단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위치를 알려줄 수 있음으로 보호자가 신속히 대처 가능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77147D-B62F-4526-8824-AE6AE51BB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4401108"/>
            <a:ext cx="1380669" cy="13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880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2084356" y="907200"/>
            <a:ext cx="5439972" cy="2074242"/>
          </a:xfrm>
        </p:spPr>
        <p:txBody>
          <a:bodyPr>
            <a:normAutofit/>
          </a:bodyPr>
          <a:lstStyle/>
          <a:p>
            <a:pPr algn="l"/>
            <a:r>
              <a:rPr lang="ko-KR" altLang="en-US" sz="4200" spc="-80">
                <a:latin typeface="맑은 고딕" panose="020B0503020000020004" pitchFamily="50" charset="-127"/>
                <a:ea typeface="맑은 고딕" panose="020B0503020000020004" pitchFamily="50" charset="-127"/>
              </a:rPr>
              <a:t>사업 계획서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A80318-4772-4BD7-9FDA-0806C7A1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4432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651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14602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계획서</a:t>
            </a:r>
            <a:endParaRPr lang="ko-KR" altLang="en-US" sz="2200" b="1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24372" y="1351801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80" dirty="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1200" b="1" spc="-80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2580" y="1705509"/>
            <a:ext cx="5179740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4000"/>
              </a:lnSpc>
            </a:pP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사이트를 통해 소매로 판매할 예정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2580" y="2005129"/>
            <a:ext cx="6187852" cy="2248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대상</a:t>
            </a:r>
            <a:endParaRPr lang="en-US" altLang="ko-KR" sz="1200" spc="-20" dirty="0">
              <a:solidFill>
                <a:schemeClr val="accent6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14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세미만의 자녀를 둔 학부모</a:t>
            </a: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114000"/>
              </a:lnSpc>
            </a:pP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원가 </a:t>
            </a:r>
            <a:endParaRPr lang="en-US" altLang="ko-KR" sz="1200" spc="-20" dirty="0">
              <a:solidFill>
                <a:schemeClr val="accent6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10,000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만 원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7800" indent="-177800">
              <a:lnSpc>
                <a:spcPct val="114000"/>
              </a:lnSpc>
            </a:pPr>
            <a:endParaRPr lang="en-US" altLang="ko-KR" sz="8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가격</a:t>
            </a:r>
            <a:endParaRPr lang="en-US" altLang="ko-KR" sz="1200" spc="-20" dirty="0">
              <a:solidFill>
                <a:schemeClr val="accent6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25,000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만 오천 원 </a:t>
            </a: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7800" indent="-177800">
              <a:lnSpc>
                <a:spcPct val="114000"/>
              </a:lnSpc>
            </a:pPr>
            <a:endParaRPr lang="en-US" altLang="ko-KR" sz="8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 일정 </a:t>
            </a:r>
            <a:endParaRPr lang="en-US" altLang="ko-KR" sz="1200" spc="-20" dirty="0">
              <a:solidFill>
                <a:schemeClr val="accent6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en-US" altLang="ko-KR" sz="1200" spc="-2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7540" y="236772"/>
            <a:ext cx="2424460" cy="103198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계획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A76EBEC-7078-4AA0-B997-55ABB589B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12592"/>
              </p:ext>
            </p:extLst>
          </p:nvPr>
        </p:nvGraphicFramePr>
        <p:xfrm>
          <a:off x="2591780" y="4077072"/>
          <a:ext cx="5688633" cy="138825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76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481">
                  <a:extLst>
                    <a:ext uri="{9D8B030D-6E8A-4147-A177-3AD203B41FA5}">
                      <a16:colId xmlns:a16="http://schemas.microsoft.com/office/drawing/2014/main" val="1955026211"/>
                    </a:ext>
                  </a:extLst>
                </a:gridCol>
              </a:tblGrid>
              <a:tr h="2776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29799" marR="75690" marT="59598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-2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2018</a:t>
                      </a:r>
                      <a:r>
                        <a:rPr lang="ko-KR" altLang="en-US" sz="1000" b="1" kern="1200" spc="-2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분기</a:t>
                      </a:r>
                    </a:p>
                  </a:txBody>
                  <a:tcPr marL="29799" marR="75690" marT="59598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2019</a:t>
                      </a:r>
                      <a:r>
                        <a:rPr lang="ko-KR" altLang="en-US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분기</a:t>
                      </a:r>
                    </a:p>
                  </a:txBody>
                  <a:tcPr marL="29799" marR="75690" marT="59598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2019</a:t>
                      </a:r>
                      <a:r>
                        <a:rPr lang="ko-KR" altLang="en-US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분기</a:t>
                      </a:r>
                    </a:p>
                  </a:txBody>
                  <a:tcPr marL="29799" marR="75690" marT="59598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2019</a:t>
                      </a:r>
                      <a:r>
                        <a:rPr lang="ko-KR" altLang="en-US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분기</a:t>
                      </a:r>
                    </a:p>
                  </a:txBody>
                  <a:tcPr marL="29799" marR="75690" marT="59598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2019</a:t>
                      </a:r>
                      <a:r>
                        <a:rPr lang="ko-KR" altLang="en-US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000" b="1" kern="120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분기</a:t>
                      </a:r>
                    </a:p>
                  </a:txBody>
                  <a:tcPr marL="29799" marR="75690" marT="59598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6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시제품 제작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6E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6E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6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사업 사전 준비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6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R&amp;D </a:t>
                      </a: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6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4B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6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4B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6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마케팅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D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D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9799" marR="75690" marT="37845" marB="37845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D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3606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861" y="376956"/>
            <a:ext cx="12779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계획서</a:t>
            </a:r>
            <a:endParaRPr lang="ko-KR" altLang="en-US" sz="2200" b="1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342681439"/>
              </p:ext>
            </p:extLst>
          </p:nvPr>
        </p:nvGraphicFramePr>
        <p:xfrm>
          <a:off x="2116452" y="2096852"/>
          <a:ext cx="6199963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9061" y="1335969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rgbClr val="FD86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 자료 </a:t>
            </a:r>
            <a:r>
              <a:rPr lang="en-US" altLang="ko-KR" sz="1200" b="1" spc="-50" dirty="0">
                <a:solidFill>
                  <a:srgbClr val="FD86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</a:t>
            </a:r>
          </a:p>
        </p:txBody>
      </p:sp>
      <p:sp>
        <p:nvSpPr>
          <p:cNvPr id="9" name="제목 9"/>
          <p:cNvSpPr txBox="1">
            <a:spLocks/>
          </p:cNvSpPr>
          <p:nvPr/>
        </p:nvSpPr>
        <p:spPr>
          <a:xfrm>
            <a:off x="2147540" y="236772"/>
            <a:ext cx="2424460" cy="1031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spc="-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</a:t>
            </a:r>
            <a:endParaRPr lang="ko-KR" altLang="en-US" sz="2400" b="1" spc="-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B28971-116D-43E0-A3A7-901F42EFD346}"/>
              </a:ext>
            </a:extLst>
          </p:cNvPr>
          <p:cNvSpPr txBox="1"/>
          <p:nvPr/>
        </p:nvSpPr>
        <p:spPr>
          <a:xfrm>
            <a:off x="6774235" y="6176337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자료출처</a:t>
            </a:r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특허청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2015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14602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계획서</a:t>
            </a:r>
            <a:endParaRPr lang="ko-KR" altLang="en-US" sz="2200" b="1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24372" y="1340768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8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 자료 </a:t>
            </a:r>
            <a:r>
              <a:rPr lang="en-US" altLang="ko-KR" sz="1200" b="1" spc="-8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</a:t>
            </a:r>
            <a:endParaRPr lang="en-US" altLang="ko-KR" sz="1200" b="1" spc="-80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C38C66-E457-4EC1-AFB0-2FADDC00259D}"/>
              </a:ext>
            </a:extLst>
          </p:cNvPr>
          <p:cNvGrpSpPr/>
          <p:nvPr/>
        </p:nvGrpSpPr>
        <p:grpSpPr>
          <a:xfrm>
            <a:off x="2591780" y="2078836"/>
            <a:ext cx="4692465" cy="3275047"/>
            <a:chOff x="2353898" y="1078922"/>
            <a:chExt cx="5708694" cy="39843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E6EBA5-E0BA-4A1A-89DF-8E7E3052645A}"/>
                </a:ext>
              </a:extLst>
            </p:cNvPr>
            <p:cNvSpPr/>
            <p:nvPr/>
          </p:nvSpPr>
          <p:spPr>
            <a:xfrm>
              <a:off x="2531866" y="3937473"/>
              <a:ext cx="160992" cy="324035"/>
            </a:xfrm>
            <a:prstGeom prst="rect">
              <a:avLst/>
            </a:prstGeom>
            <a:solidFill>
              <a:srgbClr val="FF87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FCA333-ED05-484E-9495-560E14AF29FB}"/>
                </a:ext>
              </a:extLst>
            </p:cNvPr>
            <p:cNvSpPr/>
            <p:nvPr/>
          </p:nvSpPr>
          <p:spPr>
            <a:xfrm>
              <a:off x="3061386" y="3685445"/>
              <a:ext cx="160992" cy="576064"/>
            </a:xfrm>
            <a:prstGeom prst="rect">
              <a:avLst/>
            </a:prstGeom>
            <a:solidFill>
              <a:srgbClr val="FF87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CE83FCB-F861-4CFC-9936-D120E5DB19E7}"/>
                </a:ext>
              </a:extLst>
            </p:cNvPr>
            <p:cNvSpPr/>
            <p:nvPr/>
          </p:nvSpPr>
          <p:spPr>
            <a:xfrm>
              <a:off x="3582418" y="3255679"/>
              <a:ext cx="160992" cy="1005830"/>
            </a:xfrm>
            <a:prstGeom prst="rect">
              <a:avLst/>
            </a:prstGeom>
            <a:solidFill>
              <a:srgbClr val="FF87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57BCB7-8D98-45A0-9B90-931AFAB561D3}"/>
                </a:ext>
              </a:extLst>
            </p:cNvPr>
            <p:cNvSpPr txBox="1"/>
            <p:nvPr/>
          </p:nvSpPr>
          <p:spPr>
            <a:xfrm>
              <a:off x="2353898" y="4303320"/>
              <a:ext cx="499952" cy="4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2013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98BA7C-5B8A-4036-951F-345193DB4AA2}"/>
                </a:ext>
              </a:extLst>
            </p:cNvPr>
            <p:cNvSpPr txBox="1"/>
            <p:nvPr/>
          </p:nvSpPr>
          <p:spPr>
            <a:xfrm>
              <a:off x="2899844" y="4310204"/>
              <a:ext cx="499952" cy="4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2014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63F240-6A82-4339-8811-33DADF554AD6}"/>
                </a:ext>
              </a:extLst>
            </p:cNvPr>
            <p:cNvSpPr txBox="1"/>
            <p:nvPr/>
          </p:nvSpPr>
          <p:spPr>
            <a:xfrm>
              <a:off x="3406066" y="4308265"/>
              <a:ext cx="499952" cy="4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2015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967E58-0550-42C5-AE9F-2785EDF74F57}"/>
                </a:ext>
              </a:extLst>
            </p:cNvPr>
            <p:cNvSpPr txBox="1"/>
            <p:nvPr/>
          </p:nvSpPr>
          <p:spPr>
            <a:xfrm>
              <a:off x="3906017" y="4317088"/>
              <a:ext cx="499952" cy="4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D8E321-2609-4FB9-9FD4-16EE522BB5CE}"/>
                </a:ext>
              </a:extLst>
            </p:cNvPr>
            <p:cNvSpPr txBox="1"/>
            <p:nvPr/>
          </p:nvSpPr>
          <p:spPr>
            <a:xfrm>
              <a:off x="3112904" y="1078922"/>
              <a:ext cx="3066562" cy="449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국내외 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IOT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전망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00EEB2-3657-4CB2-AB2D-3400DACE2F00}"/>
                </a:ext>
              </a:extLst>
            </p:cNvPr>
            <p:cNvSpPr/>
            <p:nvPr/>
          </p:nvSpPr>
          <p:spPr>
            <a:xfrm>
              <a:off x="4069315" y="2966167"/>
              <a:ext cx="160992" cy="1292234"/>
            </a:xfrm>
            <a:prstGeom prst="rect">
              <a:avLst/>
            </a:prstGeom>
            <a:solidFill>
              <a:srgbClr val="FF87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D8AA04-EE64-4E67-92BD-4FE22BB405D3}"/>
                </a:ext>
              </a:extLst>
            </p:cNvPr>
            <p:cNvSpPr/>
            <p:nvPr/>
          </p:nvSpPr>
          <p:spPr>
            <a:xfrm>
              <a:off x="4552474" y="2749341"/>
              <a:ext cx="160992" cy="1512168"/>
            </a:xfrm>
            <a:prstGeom prst="rect">
              <a:avLst/>
            </a:prstGeom>
            <a:solidFill>
              <a:srgbClr val="FF87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F54734-4417-4E18-BD28-7FC238FD60D5}"/>
                </a:ext>
              </a:extLst>
            </p:cNvPr>
            <p:cNvSpPr txBox="1"/>
            <p:nvPr/>
          </p:nvSpPr>
          <p:spPr>
            <a:xfrm>
              <a:off x="4398194" y="4313482"/>
              <a:ext cx="499952" cy="4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404B12-88C0-49EC-A7B0-571D245C0DB2}"/>
                </a:ext>
              </a:extLst>
            </p:cNvPr>
            <p:cNvCxnSpPr/>
            <p:nvPr/>
          </p:nvCxnSpPr>
          <p:spPr>
            <a:xfrm flipV="1">
              <a:off x="2603874" y="2699237"/>
              <a:ext cx="2029096" cy="10952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1BF06B0-A012-4979-98BE-D7F0326E971A}"/>
                </a:ext>
              </a:extLst>
            </p:cNvPr>
            <p:cNvSpPr/>
            <p:nvPr/>
          </p:nvSpPr>
          <p:spPr>
            <a:xfrm>
              <a:off x="3127510" y="346835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77DD511-7B66-4BA5-B582-EFF42226D0AC}"/>
                </a:ext>
              </a:extLst>
            </p:cNvPr>
            <p:cNvSpPr/>
            <p:nvPr/>
          </p:nvSpPr>
          <p:spPr>
            <a:xfrm>
              <a:off x="2602617" y="378577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CE8AEDA-88C0-4A1F-81D3-2E934AD239A4}"/>
                </a:ext>
              </a:extLst>
            </p:cNvPr>
            <p:cNvSpPr/>
            <p:nvPr/>
          </p:nvSpPr>
          <p:spPr>
            <a:xfrm>
              <a:off x="3633182" y="319722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7446F20-9DD3-4AED-9106-FE03E7FA4325}"/>
                </a:ext>
              </a:extLst>
            </p:cNvPr>
            <p:cNvSpPr/>
            <p:nvPr/>
          </p:nvSpPr>
          <p:spPr>
            <a:xfrm>
              <a:off x="4131290" y="29433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CF40763-D296-47CA-A381-A83CF28C934C}"/>
                </a:ext>
              </a:extLst>
            </p:cNvPr>
            <p:cNvSpPr/>
            <p:nvPr/>
          </p:nvSpPr>
          <p:spPr>
            <a:xfrm>
              <a:off x="4602451" y="269579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4A6DF21-8928-4D7D-B119-4635EF5412E2}"/>
                </a:ext>
              </a:extLst>
            </p:cNvPr>
            <p:cNvSpPr/>
            <p:nvPr/>
          </p:nvSpPr>
          <p:spPr>
            <a:xfrm>
              <a:off x="2776894" y="4857135"/>
              <a:ext cx="160992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46E67-5448-40CE-A41E-36CAF6DFE416}"/>
                </a:ext>
              </a:extLst>
            </p:cNvPr>
            <p:cNvSpPr txBox="1"/>
            <p:nvPr/>
          </p:nvSpPr>
          <p:spPr>
            <a:xfrm>
              <a:off x="3008317" y="4757711"/>
              <a:ext cx="795497" cy="29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전세계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3DBDC9A-D497-4C86-8CDC-1AC03DFDE7E1}"/>
                </a:ext>
              </a:extLst>
            </p:cNvPr>
            <p:cNvCxnSpPr/>
            <p:nvPr/>
          </p:nvCxnSpPr>
          <p:spPr>
            <a:xfrm>
              <a:off x="3813290" y="4886801"/>
              <a:ext cx="202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A72363-A06C-4D97-8729-D8472BC3EEEF}"/>
                </a:ext>
              </a:extLst>
            </p:cNvPr>
            <p:cNvSpPr/>
            <p:nvPr/>
          </p:nvSpPr>
          <p:spPr>
            <a:xfrm>
              <a:off x="3891727" y="486394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58A9BA-6256-4148-85A7-E565070E9F1F}"/>
                </a:ext>
              </a:extLst>
            </p:cNvPr>
            <p:cNvSpPr txBox="1"/>
            <p:nvPr/>
          </p:nvSpPr>
          <p:spPr>
            <a:xfrm>
              <a:off x="4015884" y="4763690"/>
              <a:ext cx="795497" cy="29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73AC274-4FB1-4EDC-AC36-D1DDC365ED97}"/>
                </a:ext>
              </a:extLst>
            </p:cNvPr>
            <p:cNvSpPr/>
            <p:nvPr/>
          </p:nvSpPr>
          <p:spPr>
            <a:xfrm>
              <a:off x="5061444" y="2483604"/>
              <a:ext cx="160992" cy="1816288"/>
            </a:xfrm>
            <a:prstGeom prst="rect">
              <a:avLst/>
            </a:prstGeom>
            <a:solidFill>
              <a:srgbClr val="FF87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07F2B3-53DF-41BC-AF96-BA575DBBE84E}"/>
                </a:ext>
              </a:extLst>
            </p:cNvPr>
            <p:cNvSpPr/>
            <p:nvPr/>
          </p:nvSpPr>
          <p:spPr>
            <a:xfrm>
              <a:off x="5547592" y="2272096"/>
              <a:ext cx="160992" cy="2027796"/>
            </a:xfrm>
            <a:prstGeom prst="rect">
              <a:avLst/>
            </a:prstGeom>
            <a:solidFill>
              <a:srgbClr val="FF87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F87A5A-BB8B-440F-AFD2-7A9E6FEDAC37}"/>
                </a:ext>
              </a:extLst>
            </p:cNvPr>
            <p:cNvSpPr/>
            <p:nvPr/>
          </p:nvSpPr>
          <p:spPr>
            <a:xfrm>
              <a:off x="6018474" y="1979548"/>
              <a:ext cx="160992" cy="2333934"/>
            </a:xfrm>
            <a:prstGeom prst="rect">
              <a:avLst/>
            </a:prstGeom>
            <a:solidFill>
              <a:srgbClr val="FF87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97167EB-2067-4A51-AFD2-F634334A7090}"/>
                </a:ext>
              </a:extLst>
            </p:cNvPr>
            <p:cNvCxnSpPr>
              <a:stCxn id="29" idx="2"/>
              <a:endCxn id="37" idx="0"/>
            </p:cNvCxnSpPr>
            <p:nvPr/>
          </p:nvCxnSpPr>
          <p:spPr>
            <a:xfrm flipV="1">
              <a:off x="4602451" y="1979548"/>
              <a:ext cx="1496519" cy="739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6053979-D76E-4374-B554-51D6098007F2}"/>
                </a:ext>
              </a:extLst>
            </p:cNvPr>
            <p:cNvSpPr/>
            <p:nvPr/>
          </p:nvSpPr>
          <p:spPr>
            <a:xfrm>
              <a:off x="5119080" y="243927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FFEB6EC-812F-4B77-8B76-1866C8157DD0}"/>
                </a:ext>
              </a:extLst>
            </p:cNvPr>
            <p:cNvSpPr/>
            <p:nvPr/>
          </p:nvSpPr>
          <p:spPr>
            <a:xfrm>
              <a:off x="5582369" y="219557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C6DC9B4-32FF-4AFD-8AC7-E60D71A61E1E}"/>
                </a:ext>
              </a:extLst>
            </p:cNvPr>
            <p:cNvSpPr/>
            <p:nvPr/>
          </p:nvSpPr>
          <p:spPr>
            <a:xfrm>
              <a:off x="6076110" y="19566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DA1F51-55B8-403B-9E71-C98AFF6BD96B}"/>
                </a:ext>
              </a:extLst>
            </p:cNvPr>
            <p:cNvSpPr txBox="1"/>
            <p:nvPr/>
          </p:nvSpPr>
          <p:spPr>
            <a:xfrm>
              <a:off x="4899520" y="4316791"/>
              <a:ext cx="499952" cy="4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DB1332-E0F4-4BC7-9F80-E1DDB3100B7B}"/>
                </a:ext>
              </a:extLst>
            </p:cNvPr>
            <p:cNvSpPr txBox="1"/>
            <p:nvPr/>
          </p:nvSpPr>
          <p:spPr>
            <a:xfrm>
              <a:off x="5399472" y="4325615"/>
              <a:ext cx="499952" cy="4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33D41F-48BD-4CEA-8D43-8AF9AC5618C2}"/>
                </a:ext>
              </a:extLst>
            </p:cNvPr>
            <p:cNvSpPr txBox="1"/>
            <p:nvPr/>
          </p:nvSpPr>
          <p:spPr>
            <a:xfrm>
              <a:off x="5891648" y="4322009"/>
              <a:ext cx="499952" cy="41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129D536-1CA0-426B-9653-4CA223601D23}"/>
                </a:ext>
              </a:extLst>
            </p:cNvPr>
            <p:cNvGrpSpPr/>
            <p:nvPr/>
          </p:nvGrpSpPr>
          <p:grpSpPr>
            <a:xfrm>
              <a:off x="6339680" y="1691516"/>
              <a:ext cx="301336" cy="2634099"/>
              <a:chOff x="6804248" y="1196752"/>
              <a:chExt cx="301336" cy="2634099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8E394CF-19E2-4E0F-B2E0-B27E761E6972}"/>
                  </a:ext>
                </a:extLst>
              </p:cNvPr>
              <p:cNvCxnSpPr/>
              <p:nvPr/>
            </p:nvCxnSpPr>
            <p:spPr>
              <a:xfrm>
                <a:off x="6948264" y="1196752"/>
                <a:ext cx="0" cy="2634099"/>
              </a:xfrm>
              <a:prstGeom prst="line">
                <a:avLst/>
              </a:prstGeom>
              <a:ln>
                <a:solidFill>
                  <a:srgbClr val="FF96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111E5BE-9FF0-45C8-92A9-2AAEE98BC3E3}"/>
                  </a:ext>
                </a:extLst>
              </p:cNvPr>
              <p:cNvCxnSpPr/>
              <p:nvPr/>
            </p:nvCxnSpPr>
            <p:spPr>
              <a:xfrm>
                <a:off x="6804248" y="1196752"/>
                <a:ext cx="288032" cy="0"/>
              </a:xfrm>
              <a:prstGeom prst="line">
                <a:avLst/>
              </a:prstGeom>
              <a:ln>
                <a:solidFill>
                  <a:srgbClr val="FF96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2D6D8CC-49BF-476F-80C5-CF21891EB46C}"/>
                  </a:ext>
                </a:extLst>
              </p:cNvPr>
              <p:cNvCxnSpPr/>
              <p:nvPr/>
            </p:nvCxnSpPr>
            <p:spPr>
              <a:xfrm>
                <a:off x="6817552" y="1628800"/>
                <a:ext cx="288032" cy="0"/>
              </a:xfrm>
              <a:prstGeom prst="line">
                <a:avLst/>
              </a:prstGeom>
              <a:ln>
                <a:solidFill>
                  <a:srgbClr val="FF96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0B6318F7-4F24-48CF-A63A-E0D736D5E658}"/>
                  </a:ext>
                </a:extLst>
              </p:cNvPr>
              <p:cNvCxnSpPr/>
              <p:nvPr/>
            </p:nvCxnSpPr>
            <p:spPr>
              <a:xfrm>
                <a:off x="6804248" y="2060848"/>
                <a:ext cx="288032" cy="0"/>
              </a:xfrm>
              <a:prstGeom prst="line">
                <a:avLst/>
              </a:prstGeom>
              <a:ln>
                <a:solidFill>
                  <a:srgbClr val="FF96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CB0451E-61E8-493F-B588-E29643A87036}"/>
                  </a:ext>
                </a:extLst>
              </p:cNvPr>
              <p:cNvCxnSpPr/>
              <p:nvPr/>
            </p:nvCxnSpPr>
            <p:spPr>
              <a:xfrm>
                <a:off x="6804248" y="2492896"/>
                <a:ext cx="288032" cy="0"/>
              </a:xfrm>
              <a:prstGeom prst="line">
                <a:avLst/>
              </a:prstGeom>
              <a:ln>
                <a:solidFill>
                  <a:srgbClr val="FF96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D7360CF-370D-4B42-B379-739924A74770}"/>
                  </a:ext>
                </a:extLst>
              </p:cNvPr>
              <p:cNvCxnSpPr/>
              <p:nvPr/>
            </p:nvCxnSpPr>
            <p:spPr>
              <a:xfrm>
                <a:off x="6817552" y="2924944"/>
                <a:ext cx="288032" cy="0"/>
              </a:xfrm>
              <a:prstGeom prst="line">
                <a:avLst/>
              </a:prstGeom>
              <a:ln>
                <a:solidFill>
                  <a:srgbClr val="FF96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6F193F58-8F92-4954-956E-13C1A2B8260C}"/>
                  </a:ext>
                </a:extLst>
              </p:cNvPr>
              <p:cNvCxnSpPr/>
              <p:nvPr/>
            </p:nvCxnSpPr>
            <p:spPr>
              <a:xfrm>
                <a:off x="6804248" y="3356992"/>
                <a:ext cx="288032" cy="0"/>
              </a:xfrm>
              <a:prstGeom prst="line">
                <a:avLst/>
              </a:prstGeom>
              <a:ln>
                <a:solidFill>
                  <a:srgbClr val="FF96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161D89F-7A79-4DBB-8202-EEC0FD3C041B}"/>
                  </a:ext>
                </a:extLst>
              </p:cNvPr>
              <p:cNvCxnSpPr/>
              <p:nvPr/>
            </p:nvCxnSpPr>
            <p:spPr>
              <a:xfrm>
                <a:off x="6817552" y="3830851"/>
                <a:ext cx="288032" cy="0"/>
              </a:xfrm>
              <a:prstGeom prst="line">
                <a:avLst/>
              </a:prstGeom>
              <a:ln>
                <a:solidFill>
                  <a:srgbClr val="FF96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D9CC23-6BE7-4D64-9EA1-A974D4B939FC}"/>
                </a:ext>
              </a:extLst>
            </p:cNvPr>
            <p:cNvSpPr txBox="1"/>
            <p:nvPr/>
          </p:nvSpPr>
          <p:spPr>
            <a:xfrm>
              <a:off x="6622432" y="1341214"/>
              <a:ext cx="1440160" cy="3706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달러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12000</a:t>
              </a:r>
            </a:p>
            <a:p>
              <a:pPr marL="228600" indent="-228600">
                <a:buAutoNum type="arabicPlain" startAt="12000"/>
              </a:pP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buAutoNum type="arabicPlain" startAt="12000"/>
              </a:pP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10000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8000</a:t>
              </a:r>
            </a:p>
            <a:p>
              <a:endPara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6000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4000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2000</a:t>
              </a: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0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5" name="제목 9"/>
          <p:cNvSpPr txBox="1">
            <a:spLocks/>
          </p:cNvSpPr>
          <p:nvPr/>
        </p:nvSpPr>
        <p:spPr>
          <a:xfrm>
            <a:off x="2147540" y="236772"/>
            <a:ext cx="2424460" cy="1031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spc="-1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</a:t>
            </a:r>
            <a:endParaRPr lang="ko-KR" altLang="en-US" sz="2400" b="1" spc="-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B28971-116D-43E0-A3A7-901F42EFD346}"/>
              </a:ext>
            </a:extLst>
          </p:cNvPr>
          <p:cNvSpPr txBox="1"/>
          <p:nvPr/>
        </p:nvSpPr>
        <p:spPr>
          <a:xfrm>
            <a:off x="5789254" y="6196732"/>
            <a:ext cx="2544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자료출처</a:t>
            </a:r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en-US" altLang="ko-KR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anose="020B0604030504040204" pitchFamily="34" charset="0"/>
              </a:rPr>
              <a:t>Machina Reserch, STRACORP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6747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14240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계획서</a:t>
            </a:r>
            <a:endParaRPr lang="ko-KR" altLang="en-US" sz="2200" b="1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47540" y="1363443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8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r>
              <a:rPr lang="en-US" altLang="ko-KR" sz="1200" b="1" spc="-8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spc="-8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방안</a:t>
            </a:r>
            <a:endParaRPr lang="en-US" altLang="ko-KR" sz="1200" b="1" spc="-80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2580" y="1705509"/>
            <a:ext cx="5935824" cy="1344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  <a:buFont typeface="Arial" pitchFamily="34" charset="0"/>
              <a:buChar char="•"/>
            </a:pPr>
            <a:r>
              <a:rPr lang="ko-KR" altLang="en-US" sz="1200" spc="-2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바이럴 마케팅</a:t>
            </a:r>
            <a:endParaRPr lang="en-US" altLang="ko-KR" sz="1200" spc="-20">
              <a:solidFill>
                <a:schemeClr val="accent6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35000" lvl="1" indent="-1778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유아동 자녀를 가진 학부모 카페에 제품 배너 설치함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35000" lvl="1" indent="-1778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유아동 자녀를 둔 영향력 있는 학부모들에게 샘플을 배포 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35000" lvl="1" indent="-1778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팔로워를 가진 파워블로거를 고용하여 제품에 대해 홍보 포스트 의뢰</a:t>
            </a:r>
            <a:endParaRPr lang="en-US" altLang="ko-KR" sz="1200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35000" lvl="1" indent="-177800">
              <a:lnSpc>
                <a:spcPct val="114000"/>
              </a:lnSpc>
              <a:buFont typeface="Arial" pitchFamily="34" charset="0"/>
              <a:buChar char="•"/>
            </a:pP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7540" y="212960"/>
            <a:ext cx="2424460" cy="103198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6F59D4-0B32-458B-9165-6A9B20D24559}"/>
              </a:ext>
            </a:extLst>
          </p:cNvPr>
          <p:cNvGrpSpPr/>
          <p:nvPr/>
        </p:nvGrpSpPr>
        <p:grpSpPr>
          <a:xfrm>
            <a:off x="5254082" y="3176972"/>
            <a:ext cx="3602395" cy="2965688"/>
            <a:chOff x="5183240" y="2073045"/>
            <a:chExt cx="3497745" cy="28795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9356469-530F-41EB-99CE-D91D570F4174}"/>
                </a:ext>
              </a:extLst>
            </p:cNvPr>
            <p:cNvSpPr/>
            <p:nvPr/>
          </p:nvSpPr>
          <p:spPr>
            <a:xfrm>
              <a:off x="5682980" y="3557502"/>
              <a:ext cx="160992" cy="324035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7D23E9-0BA7-4F52-80BF-636E37B6EB6C}"/>
                </a:ext>
              </a:extLst>
            </p:cNvPr>
            <p:cNvSpPr/>
            <p:nvPr/>
          </p:nvSpPr>
          <p:spPr>
            <a:xfrm>
              <a:off x="6212500" y="3305474"/>
              <a:ext cx="160992" cy="576064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8277CAA-3E05-4FB6-A373-D853BC5BC185}"/>
                </a:ext>
              </a:extLst>
            </p:cNvPr>
            <p:cNvSpPr/>
            <p:nvPr/>
          </p:nvSpPr>
          <p:spPr>
            <a:xfrm>
              <a:off x="6733532" y="2875708"/>
              <a:ext cx="160992" cy="100583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B08C62-D4BB-4AF9-B415-5A677D1B67CD}"/>
                </a:ext>
              </a:extLst>
            </p:cNvPr>
            <p:cNvSpPr txBox="1"/>
            <p:nvPr/>
          </p:nvSpPr>
          <p:spPr>
            <a:xfrm>
              <a:off x="5518100" y="3590916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1.79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B3D9B-3412-4783-992F-D049DD5E108E}"/>
                </a:ext>
              </a:extLst>
            </p:cNvPr>
            <p:cNvSpPr txBox="1"/>
            <p:nvPr/>
          </p:nvSpPr>
          <p:spPr>
            <a:xfrm>
              <a:off x="6012160" y="3585217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1.96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17C24-38E4-45BB-BD21-5EF8BF51EB14}"/>
                </a:ext>
              </a:extLst>
            </p:cNvPr>
            <p:cNvSpPr txBox="1"/>
            <p:nvPr/>
          </p:nvSpPr>
          <p:spPr>
            <a:xfrm>
              <a:off x="6541064" y="3585496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2.13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A7AFB6-D594-43F0-9ACE-94934A790302}"/>
                </a:ext>
              </a:extLst>
            </p:cNvPr>
            <p:cNvSpPr txBox="1"/>
            <p:nvPr/>
          </p:nvSpPr>
          <p:spPr>
            <a:xfrm>
              <a:off x="5505012" y="3923349"/>
              <a:ext cx="499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2014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9799B7-E241-474B-A37C-3A8971A544FF}"/>
                </a:ext>
              </a:extLst>
            </p:cNvPr>
            <p:cNvSpPr txBox="1"/>
            <p:nvPr/>
          </p:nvSpPr>
          <p:spPr>
            <a:xfrm>
              <a:off x="6051508" y="3919921"/>
              <a:ext cx="499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2015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F7ED08-C3F4-402E-8549-64118BFB12A8}"/>
                </a:ext>
              </a:extLst>
            </p:cNvPr>
            <p:cNvSpPr txBox="1"/>
            <p:nvPr/>
          </p:nvSpPr>
          <p:spPr>
            <a:xfrm>
              <a:off x="6557180" y="3928294"/>
              <a:ext cx="499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63B1CD-86E5-4C86-85D8-47B8A328399E}"/>
                </a:ext>
              </a:extLst>
            </p:cNvPr>
            <p:cNvSpPr txBox="1"/>
            <p:nvPr/>
          </p:nvSpPr>
          <p:spPr>
            <a:xfrm>
              <a:off x="7057132" y="3937117"/>
              <a:ext cx="499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2C1D1E-10EC-4D0E-B19F-844FE177E054}"/>
                </a:ext>
              </a:extLst>
            </p:cNvPr>
            <p:cNvSpPr txBox="1"/>
            <p:nvPr/>
          </p:nvSpPr>
          <p:spPr>
            <a:xfrm>
              <a:off x="7688856" y="4706360"/>
              <a:ext cx="9921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eMarketer</a:t>
              </a:r>
              <a:endPara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0EE345-C8C9-4206-9A80-43BC4480B1A7}"/>
                </a:ext>
              </a:extLst>
            </p:cNvPr>
            <p:cNvSpPr txBox="1"/>
            <p:nvPr/>
          </p:nvSpPr>
          <p:spPr>
            <a:xfrm>
              <a:off x="5183240" y="2713748"/>
              <a:ext cx="358603" cy="18340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국내외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이용자 규모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50C8AC-B817-44A1-A445-DA98A372452F}"/>
                </a:ext>
              </a:extLst>
            </p:cNvPr>
            <p:cNvSpPr/>
            <p:nvPr/>
          </p:nvSpPr>
          <p:spPr>
            <a:xfrm>
              <a:off x="7220429" y="2586196"/>
              <a:ext cx="160992" cy="1292234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64DB45D-CCAD-406C-A2BA-3833DA634106}"/>
                </a:ext>
              </a:extLst>
            </p:cNvPr>
            <p:cNvSpPr/>
            <p:nvPr/>
          </p:nvSpPr>
          <p:spPr>
            <a:xfrm>
              <a:off x="7703588" y="2369370"/>
              <a:ext cx="160992" cy="151216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8BD9E6-BEFA-486F-875F-F35AA0124063}"/>
                </a:ext>
              </a:extLst>
            </p:cNvPr>
            <p:cNvSpPr txBox="1"/>
            <p:nvPr/>
          </p:nvSpPr>
          <p:spPr>
            <a:xfrm>
              <a:off x="7549308" y="3933511"/>
              <a:ext cx="499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92A6FA-53E6-45B6-B876-7923870003DD}"/>
                </a:ext>
              </a:extLst>
            </p:cNvPr>
            <p:cNvSpPr txBox="1"/>
            <p:nvPr/>
          </p:nvSpPr>
          <p:spPr>
            <a:xfrm>
              <a:off x="7057132" y="3586485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2.29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5251A1-A6BF-4F33-BAEB-A8C06F25363D}"/>
                </a:ext>
              </a:extLst>
            </p:cNvPr>
            <p:cNvSpPr txBox="1"/>
            <p:nvPr/>
          </p:nvSpPr>
          <p:spPr>
            <a:xfrm>
              <a:off x="7511252" y="3594783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2.44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0CC4C5-C074-423D-9960-2DB104981585}"/>
                </a:ext>
              </a:extLst>
            </p:cNvPr>
            <p:cNvSpPr txBox="1"/>
            <p:nvPr/>
          </p:nvSpPr>
          <p:spPr>
            <a:xfrm>
              <a:off x="5474308" y="3056686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27.9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2F0F94-2203-4BE0-AD0B-2B6EAC595A7E}"/>
                </a:ext>
              </a:extLst>
            </p:cNvPr>
            <p:cNvSpPr txBox="1"/>
            <p:nvPr/>
          </p:nvSpPr>
          <p:spPr>
            <a:xfrm>
              <a:off x="5990592" y="2817252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29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ADEE1E-6438-4AC7-93CA-2F7E4BC08504}"/>
                </a:ext>
              </a:extLst>
            </p:cNvPr>
            <p:cNvSpPr txBox="1"/>
            <p:nvPr/>
          </p:nvSpPr>
          <p:spPr>
            <a:xfrm>
              <a:off x="6496264" y="2471094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29.8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1BAB5A-47C7-4E27-A296-D1477D2DFDD7}"/>
                </a:ext>
              </a:extLst>
            </p:cNvPr>
            <p:cNvSpPr txBox="1"/>
            <p:nvPr/>
          </p:nvSpPr>
          <p:spPr>
            <a:xfrm>
              <a:off x="7000104" y="2215571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30.5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2B4549-755D-4707-B98D-800BDA72F487}"/>
                </a:ext>
              </a:extLst>
            </p:cNvPr>
            <p:cNvSpPr txBox="1"/>
            <p:nvPr/>
          </p:nvSpPr>
          <p:spPr>
            <a:xfrm>
              <a:off x="7496052" y="2073045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31.2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4626FD-767A-4A0C-A42E-40902F968E4B}"/>
                </a:ext>
              </a:extLst>
            </p:cNvPr>
            <p:cNvCxnSpPr>
              <a:endCxn id="33" idx="2"/>
            </p:cNvCxnSpPr>
            <p:nvPr/>
          </p:nvCxnSpPr>
          <p:spPr>
            <a:xfrm flipV="1">
              <a:off x="5754988" y="2319266"/>
              <a:ext cx="2029096" cy="10952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7041371-BF3D-4DCE-A840-46BB6FBF3747}"/>
                </a:ext>
              </a:extLst>
            </p:cNvPr>
            <p:cNvSpPr/>
            <p:nvPr/>
          </p:nvSpPr>
          <p:spPr>
            <a:xfrm>
              <a:off x="6278624" y="308837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FC9D0E4-FBB6-427A-9C4E-3537FD5344B6}"/>
                </a:ext>
              </a:extLst>
            </p:cNvPr>
            <p:cNvSpPr/>
            <p:nvPr/>
          </p:nvSpPr>
          <p:spPr>
            <a:xfrm>
              <a:off x="5753731" y="340580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15B0D79-8E20-4B3C-A8D2-641D1644034C}"/>
                </a:ext>
              </a:extLst>
            </p:cNvPr>
            <p:cNvSpPr/>
            <p:nvPr/>
          </p:nvSpPr>
          <p:spPr>
            <a:xfrm>
              <a:off x="6784296" y="28172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5707650-6B01-44EF-92E4-4D093DD3F9C9}"/>
                </a:ext>
              </a:extLst>
            </p:cNvPr>
            <p:cNvSpPr/>
            <p:nvPr/>
          </p:nvSpPr>
          <p:spPr>
            <a:xfrm>
              <a:off x="7282404" y="256333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82418B9-6123-487D-9D65-42A7BE121A5F}"/>
                </a:ext>
              </a:extLst>
            </p:cNvPr>
            <p:cNvSpPr/>
            <p:nvPr/>
          </p:nvSpPr>
          <p:spPr>
            <a:xfrm>
              <a:off x="7753565" y="231582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E4FB23E-EAC6-42EE-B6A9-F43AFEFE8163}"/>
                </a:ext>
              </a:extLst>
            </p:cNvPr>
            <p:cNvSpPr/>
            <p:nvPr/>
          </p:nvSpPr>
          <p:spPr>
            <a:xfrm>
              <a:off x="5928009" y="4506830"/>
              <a:ext cx="160992" cy="45719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62775F-35BD-46D4-961D-629D09EA7BEF}"/>
                </a:ext>
              </a:extLst>
            </p:cNvPr>
            <p:cNvSpPr txBox="1"/>
            <p:nvPr/>
          </p:nvSpPr>
          <p:spPr>
            <a:xfrm>
              <a:off x="6168907" y="4352494"/>
              <a:ext cx="795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전세계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십억명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A878C86-7BD0-4DAC-905E-322BC4DE3E4F}"/>
                </a:ext>
              </a:extLst>
            </p:cNvPr>
            <p:cNvCxnSpPr/>
            <p:nvPr/>
          </p:nvCxnSpPr>
          <p:spPr>
            <a:xfrm>
              <a:off x="6964404" y="4506830"/>
              <a:ext cx="202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9D7E281-DB9B-41A7-A301-9D2CAB1DD62B}"/>
                </a:ext>
              </a:extLst>
            </p:cNvPr>
            <p:cNvSpPr/>
            <p:nvPr/>
          </p:nvSpPr>
          <p:spPr>
            <a:xfrm>
              <a:off x="7042841" y="448397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058485-5366-49EF-AAC5-BE40A5B344E8}"/>
                </a:ext>
              </a:extLst>
            </p:cNvPr>
            <p:cNvSpPr txBox="1"/>
            <p:nvPr/>
          </p:nvSpPr>
          <p:spPr>
            <a:xfrm>
              <a:off x="7148173" y="4352494"/>
              <a:ext cx="795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백만명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54937" y="3066085"/>
            <a:ext cx="5925903" cy="3076575"/>
            <a:chOff x="4163783" y="2240669"/>
            <a:chExt cx="5925903" cy="3076575"/>
          </a:xfrm>
        </p:grpSpPr>
        <p:sp>
          <p:nvSpPr>
            <p:cNvPr id="46" name="직사각형 45"/>
            <p:cNvSpPr/>
            <p:nvPr/>
          </p:nvSpPr>
          <p:spPr>
            <a:xfrm rot="5400000">
              <a:off x="6917006" y="1071483"/>
              <a:ext cx="160992" cy="2592288"/>
            </a:xfrm>
            <a:prstGeom prst="rect">
              <a:avLst/>
            </a:prstGeom>
            <a:solidFill>
              <a:srgbClr val="E14B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63783" y="2778090"/>
              <a:ext cx="369332" cy="183414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 유형별 신뢰도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6736986" y="1545623"/>
              <a:ext cx="160992" cy="2232248"/>
            </a:xfrm>
            <a:prstGeom prst="rect">
              <a:avLst/>
            </a:prstGeom>
            <a:solidFill>
              <a:srgbClr val="E14B4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6340942" y="2268384"/>
              <a:ext cx="160992" cy="1440160"/>
            </a:xfrm>
            <a:prstGeom prst="rect">
              <a:avLst/>
            </a:prstGeom>
            <a:solidFill>
              <a:srgbClr val="FF9933">
                <a:alpha val="7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6268934" y="2634512"/>
              <a:ext cx="160992" cy="1296144"/>
            </a:xfrm>
            <a:prstGeom prst="rect">
              <a:avLst/>
            </a:prstGeom>
            <a:solidFill>
              <a:srgbClr val="FF9933">
                <a:alpha val="7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6196926" y="3019912"/>
              <a:ext cx="160992" cy="1152128"/>
            </a:xfrm>
            <a:prstGeom prst="rect">
              <a:avLst/>
            </a:prstGeom>
            <a:solidFill>
              <a:srgbClr val="FF9933">
                <a:alpha val="7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6160922" y="3350036"/>
              <a:ext cx="160992" cy="1080120"/>
            </a:xfrm>
            <a:prstGeom prst="rect">
              <a:avLst/>
            </a:prstGeom>
            <a:solidFill>
              <a:srgbClr val="FF9933">
                <a:alpha val="7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6052910" y="3784765"/>
              <a:ext cx="160992" cy="864096"/>
            </a:xfrm>
            <a:prstGeom prst="rect">
              <a:avLst/>
            </a:prstGeom>
            <a:solidFill>
              <a:srgbClr val="FF9933">
                <a:alpha val="7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5980902" y="4150893"/>
              <a:ext cx="160992" cy="720080"/>
            </a:xfrm>
            <a:prstGeom prst="rect">
              <a:avLst/>
            </a:prstGeom>
            <a:solidFill>
              <a:srgbClr val="FF9933">
                <a:alpha val="7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5944898" y="4524894"/>
              <a:ext cx="160992" cy="648072"/>
            </a:xfrm>
            <a:prstGeom prst="rect">
              <a:avLst/>
            </a:prstGeom>
            <a:solidFill>
              <a:srgbClr val="FF9933">
                <a:alpha val="7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5908894" y="4855018"/>
              <a:ext cx="160992" cy="576064"/>
            </a:xfrm>
            <a:prstGeom prst="rect">
              <a:avLst/>
            </a:prstGeom>
            <a:solidFill>
              <a:srgbClr val="FF9933">
                <a:alpha val="7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76790" y="5071023"/>
              <a:ext cx="2512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닐슨코리아</a:t>
              </a:r>
              <a:endPara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75895" y="2240669"/>
              <a:ext cx="7200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지인추천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86758" y="2534789"/>
              <a:ext cx="12733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온라인 게재 의견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22762" y="2887052"/>
              <a:ext cx="12013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브랜드 웹사이트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76056" y="3175084"/>
              <a:ext cx="7200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TV</a:t>
              </a:r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01060" y="3469018"/>
              <a:ext cx="11950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기사 형태 광고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774790" y="3754995"/>
              <a:ext cx="10573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구독 </a:t>
              </a:r>
              <a:r>
                <a:rPr lang="ko-KR" altLang="en-US" sz="105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499992" y="4078213"/>
              <a:ext cx="12013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브랜드 </a:t>
              </a:r>
              <a:r>
                <a:rPr lang="ko-KR" altLang="en-US" sz="105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스폰서십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974988" y="4383975"/>
              <a:ext cx="7200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신문광고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846798" y="4710661"/>
              <a:ext cx="9133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라디오광고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74988" y="5047964"/>
              <a:ext cx="7200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잡지광고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280412" y="2248678"/>
              <a:ext cx="7200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92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943142" y="2550421"/>
              <a:ext cx="12733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73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15050" y="2872569"/>
              <a:ext cx="12013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44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84268" y="3183093"/>
              <a:ext cx="7200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42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876256" y="3477027"/>
              <a:ext cx="11950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41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04248" y="3772669"/>
              <a:ext cx="10573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39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552220" y="4096705"/>
              <a:ext cx="12013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44208" y="4391984"/>
              <a:ext cx="7200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34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22962" y="4710661"/>
              <a:ext cx="9133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33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264188" y="5034697"/>
              <a:ext cx="7200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23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 idx="4294967295"/>
          </p:nvPr>
        </p:nvSpPr>
        <p:spPr>
          <a:xfrm>
            <a:off x="2123728" y="1463294"/>
            <a:ext cx="6624736" cy="4269962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2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2400" b="1" spc="-100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. </a:t>
            </a:r>
            <a:r>
              <a:rPr lang="ko-KR" altLang="en-US" sz="2400" b="1" spc="-100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소개</a:t>
            </a:r>
            <a:r>
              <a:rPr lang="en-US" altLang="ko-KR" sz="2400" b="1" spc="-100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400" b="1" spc="-100" baseline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spc="-100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400" b="1" spc="-100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3 . </a:t>
            </a:r>
            <a:r>
              <a:rPr lang="ko-KR" altLang="en-US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소개</a:t>
            </a:r>
            <a: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en-US" altLang="ko-KR" sz="2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사업계획서</a:t>
            </a:r>
            <a:r>
              <a:rPr lang="en-US" altLang="ko-KR" sz="2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 </a:t>
            </a:r>
            <a:r>
              <a:rPr lang="en-US" altLang="ko-KR" sz="2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2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ahoma" panose="020B0604030504040204" pitchFamily="34" charset="0"/>
              </a:rPr>
              <a:t>Q &amp; A</a:t>
            </a:r>
            <a:endParaRPr lang="ko-KR" altLang="en-US" sz="2400" b="1" spc="-100" dirty="0">
              <a:latin typeface="나눔바른고딕" panose="020B0603020101020101" pitchFamily="50" charset="-127"/>
              <a:ea typeface="나눔바른고딕" panose="020B0603020101020101" pitchFamily="50" charset="-127"/>
              <a:cs typeface="Tahoma" panose="020B0604030504040204" pitchFamily="34" charset="0"/>
            </a:endParaRPr>
          </a:p>
        </p:txBody>
      </p:sp>
      <p:sp>
        <p:nvSpPr>
          <p:cNvPr id="4" name="제목 9"/>
          <p:cNvSpPr txBox="1">
            <a:spLocks/>
          </p:cNvSpPr>
          <p:nvPr/>
        </p:nvSpPr>
        <p:spPr>
          <a:xfrm>
            <a:off x="911498" y="956852"/>
            <a:ext cx="2424460" cy="1031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차</a:t>
            </a:r>
            <a:endParaRPr lang="ko-KR" altLang="en-US" sz="2000" spc="-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EE4EA-5079-4209-91E5-DD766E362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764704"/>
            <a:ext cx="324036" cy="32403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14240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ko-KR" altLang="en-US" sz="2200" b="1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047640" y="1160748"/>
            <a:ext cx="3072532" cy="360039"/>
          </a:xfrm>
        </p:spPr>
        <p:txBody>
          <a:bodyPr anchor="t">
            <a:normAutofit fontScale="90000"/>
          </a:bodyPr>
          <a:lstStyle/>
          <a:p>
            <a:r>
              <a:rPr lang="ko-KR" altLang="en-US" sz="2000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 제품</a:t>
            </a:r>
            <a:r>
              <a:rPr lang="en-US" altLang="ko-KR" sz="2000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pc="-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</a:t>
            </a:r>
            <a:r>
              <a:rPr lang="ko-KR" altLang="en-US" sz="2000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</a:t>
            </a:r>
          </a:p>
        </p:txBody>
      </p:sp>
      <p:pic>
        <p:nvPicPr>
          <p:cNvPr id="2" name="시연영상25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604" y="1916832"/>
            <a:ext cx="7344308" cy="41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7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B17DD3-66B0-42C7-9A2B-B4886AECFA45}"/>
              </a:ext>
            </a:extLst>
          </p:cNvPr>
          <p:cNvCxnSpPr/>
          <p:nvPr/>
        </p:nvCxnSpPr>
        <p:spPr>
          <a:xfrm rot="10800000">
            <a:off x="3339838" y="3572991"/>
            <a:ext cx="1321115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3312563" y="2646040"/>
            <a:ext cx="2591585" cy="92695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altLang="ko-KR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 &amp; A</a:t>
            </a:r>
            <a:endParaRPr lang="ko-KR" altLang="en-US" sz="6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10800000">
            <a:off x="4283968" y="3609020"/>
            <a:ext cx="1321115" cy="0"/>
          </a:xfrm>
          <a:prstGeom prst="line">
            <a:avLst/>
          </a:prstGeom>
          <a:ln>
            <a:solidFill>
              <a:srgbClr val="FF7D2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7027450-7492-4A6E-955E-AD85EACC6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25806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35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 flipH="1">
            <a:off x="2699792" y="3644900"/>
            <a:ext cx="3096344" cy="0"/>
          </a:xfrm>
          <a:prstGeom prst="line">
            <a:avLst/>
          </a:prstGeom>
          <a:ln w="254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7"/>
          <p:cNvSpPr txBox="1">
            <a:spLocks/>
          </p:cNvSpPr>
          <p:nvPr/>
        </p:nvSpPr>
        <p:spPr>
          <a:xfrm>
            <a:off x="2555776" y="2816978"/>
            <a:ext cx="4356484" cy="8640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97522B-0569-423B-B5DE-683991BFC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701288"/>
            <a:ext cx="1125022" cy="1125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1990A5-422E-4535-864A-796AAABCD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00" y="2204864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620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10086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소개</a:t>
            </a:r>
            <a:endParaRPr lang="ko-KR" altLang="en-US" sz="2200" b="1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24372" y="1196752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80" smtClean="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  라 이 나 믹</a:t>
            </a:r>
            <a:endParaRPr lang="en-US" altLang="ko-KR" sz="1200" b="1" spc="-80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5736" y="1625108"/>
            <a:ext cx="6187852" cy="362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300000"/>
              </a:lnSpc>
              <a:buFont typeface="Arial" pitchFamily="34" charset="0"/>
              <a:buChar char="•"/>
            </a:pPr>
            <a:r>
              <a:rPr lang="ko-KR" altLang="en-US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규 황 </a:t>
            </a:r>
            <a:r>
              <a:rPr lang="en-US" altLang="ko-KR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anose="020B0604030504040204" pitchFamily="34" charset="0"/>
              </a:rPr>
              <a:t>Information </a:t>
            </a:r>
            <a:r>
              <a:rPr lang="en-US" altLang="ko-KR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anose="020B0604030504040204" pitchFamily="34" charset="0"/>
              </a:rPr>
              <a:t>System</a:t>
            </a:r>
            <a:r>
              <a:rPr lang="en-US" altLang="ko-KR" spc="-2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pc="-2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300000"/>
              </a:lnSpc>
              <a:buFont typeface="Arial" pitchFamily="34" charset="0"/>
              <a:buChar char="•"/>
            </a:pPr>
            <a:r>
              <a:rPr lang="ko-KR" altLang="en-US" spc="-2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</a:t>
            </a:r>
            <a:r>
              <a:rPr lang="ko-KR" altLang="en-US" spc="-2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 </a:t>
            </a:r>
            <a:r>
              <a:rPr lang="ko-KR" altLang="en-US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 </a:t>
            </a:r>
            <a:r>
              <a:rPr lang="en-US" altLang="ko-KR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anose="020B0604030504040204" pitchFamily="34" charset="0"/>
              </a:rPr>
              <a:t>Computer engineering</a:t>
            </a:r>
            <a:r>
              <a:rPr lang="en-US" altLang="ko-KR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pc="-2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300000"/>
              </a:lnSpc>
              <a:buFont typeface="Arial" pitchFamily="34" charset="0"/>
              <a:buChar char="•"/>
            </a:pPr>
            <a:r>
              <a:rPr lang="ko-KR" altLang="en-US" spc="-2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바 </a:t>
            </a:r>
            <a:r>
              <a:rPr lang="ko-KR" altLang="en-US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 </a:t>
            </a:r>
            <a:r>
              <a:rPr lang="en-US" altLang="ko-KR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anose="020B0604030504040204" pitchFamily="34" charset="0"/>
              </a:rPr>
              <a:t>Computer engineering</a:t>
            </a:r>
            <a:r>
              <a:rPr lang="en-US" altLang="ko-KR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pc="-2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7800" indent="-177800">
              <a:lnSpc>
                <a:spcPct val="300000"/>
              </a:lnSpc>
              <a:buFont typeface="Arial" pitchFamily="34" charset="0"/>
              <a:buChar char="•"/>
            </a:pPr>
            <a:r>
              <a:rPr lang="ko-KR" altLang="en-US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상 민 </a:t>
            </a:r>
            <a:r>
              <a:rPr lang="en-US" altLang="ko-KR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anose="020B0604030504040204" pitchFamily="34" charset="0"/>
              </a:rPr>
              <a:t>Computer engineering</a:t>
            </a:r>
            <a:r>
              <a:rPr lang="en-US" altLang="ko-KR" spc="-2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7800" indent="-177800">
              <a:lnSpc>
                <a:spcPct val="114000"/>
              </a:lnSpc>
            </a:pPr>
            <a:endParaRPr lang="en-US" altLang="ko-KR" sz="1200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8470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851920" y="1484784"/>
            <a:ext cx="1728192" cy="2351696"/>
            <a:chOff x="3851920" y="1581360"/>
            <a:chExt cx="1728192" cy="235169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242" y="1581360"/>
              <a:ext cx="1019548" cy="1019548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2204864"/>
              <a:ext cx="1728192" cy="17281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83230">
              <a:off x="4081642" y="2990342"/>
              <a:ext cx="564376" cy="56437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961" y="3071567"/>
              <a:ext cx="390828" cy="39082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68761" y="4761148"/>
            <a:ext cx="781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어디든 장착해서 다닐 수 있는 아이들을 위한 스마트한 디바이스</a:t>
            </a:r>
            <a:endParaRPr lang="ko-KR" altLang="en-US" sz="2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제목 6"/>
          <p:cNvSpPr txBox="1">
            <a:spLocks/>
          </p:cNvSpPr>
          <p:nvPr/>
        </p:nvSpPr>
        <p:spPr>
          <a:xfrm>
            <a:off x="3653898" y="3645024"/>
            <a:ext cx="2106234" cy="10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200" b="1" spc="-8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Hermes</a:t>
            </a:r>
            <a:endParaRPr lang="ko-KR" altLang="en-US" sz="4200" b="1" spc="-80">
              <a:latin typeface="Tahoma" panose="020B0604030504040204" pitchFamily="34" charset="0"/>
              <a:ea typeface="나눔바른고딕" panose="020B060302010102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533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2084356" y="908720"/>
            <a:ext cx="5439972" cy="2074242"/>
          </a:xfrm>
        </p:spPr>
        <p:txBody>
          <a:bodyPr>
            <a:normAutofit/>
          </a:bodyPr>
          <a:lstStyle/>
          <a:p>
            <a:pPr algn="l"/>
            <a:r>
              <a:rPr lang="ko-KR" altLang="en-US" sz="4200" b="1" spc="-8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3BD9A8-80FE-4BCF-B0B2-4E26A84379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1016732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811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14240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mtClean="0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1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배경</a:t>
            </a:r>
            <a:endParaRPr lang="ko-KR" altLang="en-US" sz="1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5BDA4AE3-F9C1-4F45-A790-D55436341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4142998"/>
              </p:ext>
            </p:extLst>
          </p:nvPr>
        </p:nvGraphicFramePr>
        <p:xfrm>
          <a:off x="1504456" y="2060848"/>
          <a:ext cx="3239992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D16ED1F-3414-4ECB-8C65-EEB5F7103C59}"/>
              </a:ext>
            </a:extLst>
          </p:cNvPr>
          <p:cNvSpPr txBox="1"/>
          <p:nvPr/>
        </p:nvSpPr>
        <p:spPr>
          <a:xfrm>
            <a:off x="6300192" y="6176337"/>
            <a:ext cx="2164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자료출처</a:t>
            </a:r>
            <a:r>
              <a:rPr lang="en-US" altLang="ko-KR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현대자동차 </a:t>
            </a:r>
            <a:r>
              <a:rPr lang="en-US" altLang="ko-KR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검찰청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BBCC97C-C0E8-4CB6-ABA3-67A04B45B8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795983"/>
              </p:ext>
            </p:extLst>
          </p:nvPr>
        </p:nvGraphicFramePr>
        <p:xfrm>
          <a:off x="4744448" y="2060848"/>
          <a:ext cx="32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800232" y="5157192"/>
            <a:ext cx="4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E14B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오후 시간에 범죄 </a:t>
            </a:r>
            <a:r>
              <a:rPr lang="en-US" altLang="ko-KR" b="1" smtClean="0">
                <a:solidFill>
                  <a:srgbClr val="E14B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b="1" smtClean="0">
                <a:solidFill>
                  <a:srgbClr val="E14B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사고율 약 </a:t>
            </a:r>
            <a:r>
              <a:rPr lang="en-US" altLang="ko-KR" b="1" smtClean="0">
                <a:solidFill>
                  <a:srgbClr val="E14B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="1" smtClean="0">
                <a:solidFill>
                  <a:srgbClr val="E14B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증가</a:t>
            </a:r>
            <a:endParaRPr lang="ko-KR" altLang="en-US" b="1">
              <a:solidFill>
                <a:srgbClr val="E14B4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 flipV="1">
            <a:off x="6408204" y="5085184"/>
            <a:ext cx="216024" cy="432048"/>
          </a:xfrm>
          <a:prstGeom prst="downArrow">
            <a:avLst/>
          </a:prstGeom>
          <a:solidFill>
            <a:srgbClr val="E14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4739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B28971-116D-43E0-A3A7-901F42EFD346}"/>
              </a:ext>
            </a:extLst>
          </p:cNvPr>
          <p:cNvSpPr txBox="1"/>
          <p:nvPr/>
        </p:nvSpPr>
        <p:spPr>
          <a:xfrm>
            <a:off x="6111464" y="6201308"/>
            <a:ext cx="2492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자료출처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2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OECD &amp;</a:t>
            </a:r>
            <a:r>
              <a:rPr lang="ko-KR" altLang="en-US" sz="12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도로교통공단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174544" y="2168860"/>
            <a:ext cx="0" cy="29523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F4F384-F68F-43A8-806F-D5660B68F466}"/>
              </a:ext>
            </a:extLst>
          </p:cNvPr>
          <p:cNvSpPr/>
          <p:nvPr/>
        </p:nvSpPr>
        <p:spPr>
          <a:xfrm>
            <a:off x="328861" y="376956"/>
            <a:ext cx="14240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mtClean="0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200" b="1">
                <a:solidFill>
                  <a:srgbClr val="FF87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ko-KR" altLang="en-US" sz="1200" b="1" dirty="0">
              <a:solidFill>
                <a:srgbClr val="FF87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354564" y="1943974"/>
            <a:ext cx="3141872" cy="3573258"/>
            <a:chOff x="1439652" y="1890550"/>
            <a:chExt cx="3141872" cy="3573258"/>
          </a:xfrm>
        </p:grpSpPr>
        <p:grpSp>
          <p:nvGrpSpPr>
            <p:cNvPr id="2" name="그룹 1"/>
            <p:cNvGrpSpPr/>
            <p:nvPr/>
          </p:nvGrpSpPr>
          <p:grpSpPr>
            <a:xfrm>
              <a:off x="1439652" y="2778764"/>
              <a:ext cx="2952328" cy="2284934"/>
              <a:chOff x="1090673" y="2770448"/>
              <a:chExt cx="2952328" cy="228493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429919" y="3856522"/>
                <a:ext cx="194092" cy="70467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86917" y="3060644"/>
                <a:ext cx="160992" cy="1512168"/>
              </a:xfrm>
              <a:prstGeom prst="rect">
                <a:avLst/>
              </a:prstGeom>
              <a:solidFill>
                <a:srgbClr val="E14B4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45267" y="3600704"/>
                <a:ext cx="5760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0.53</a:t>
                </a:r>
                <a:r>
                  <a:rPr lang="ko-KR" altLang="en-US" sz="10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  <a:endPara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081471" y="2770448"/>
                <a:ext cx="5760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2.28</a:t>
                </a:r>
                <a:r>
                  <a:rPr lang="ko-KR" altLang="en-US" sz="10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  <a:endPara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90673" y="4716828"/>
                <a:ext cx="936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맑은 날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847121" y="4705368"/>
                <a:ext cx="11958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 오는 날</a:t>
                </a:r>
              </a:p>
            </p:txBody>
          </p:sp>
          <p:cxnSp>
            <p:nvCxnSpPr>
              <p:cNvPr id="27" name="직선 화살표 연결선 26"/>
              <p:cNvCxnSpPr>
                <a:stCxn id="19" idx="0"/>
                <a:endCxn id="20" idx="1"/>
              </p:cNvCxnSpPr>
              <p:nvPr/>
            </p:nvCxnSpPr>
            <p:spPr>
              <a:xfrm flipV="1">
                <a:off x="1533299" y="2893559"/>
                <a:ext cx="1548172" cy="707145"/>
              </a:xfrm>
              <a:prstGeom prst="straightConnector1">
                <a:avLst/>
              </a:prstGeom>
              <a:ln w="317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폭발 1 29"/>
              <p:cNvSpPr/>
              <p:nvPr/>
            </p:nvSpPr>
            <p:spPr>
              <a:xfrm>
                <a:off x="1776176" y="3809452"/>
                <a:ext cx="1385413" cy="698627"/>
              </a:xfrm>
              <a:prstGeom prst="irregularSeal1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12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2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↑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547806" y="1890550"/>
              <a:ext cx="29181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 오는 날</a:t>
              </a:r>
              <a:endPara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교통사고 사망자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CD4B9B-7FCE-4591-89F2-59478A0DBAD9}"/>
                </a:ext>
              </a:extLst>
            </p:cNvPr>
            <p:cNvSpPr txBox="1"/>
            <p:nvPr/>
          </p:nvSpPr>
          <p:spPr>
            <a:xfrm>
              <a:off x="2735803" y="5063698"/>
              <a:ext cx="1845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교통사고 </a:t>
              </a:r>
              <a:r>
                <a:rPr lang="en-US" altLang="ko-KR" sz="1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명당 치사율 수</a:t>
              </a:r>
              <a:endPara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/>
              <a:r>
                <a:rPr lang="ko-KR" altLang="en-US" sz="1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 </a:t>
              </a:r>
              <a:r>
                <a:rPr lang="en-US" altLang="ko-KR" sz="1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 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49561" y="1882835"/>
            <a:ext cx="3852975" cy="3816424"/>
            <a:chOff x="4670795" y="85215"/>
            <a:chExt cx="3852975" cy="3816424"/>
          </a:xfrm>
        </p:grpSpPr>
        <p:graphicFrame>
          <p:nvGraphicFramePr>
            <p:cNvPr id="46" name="차트 45">
              <a:extLst>
                <a:ext uri="{FF2B5EF4-FFF2-40B4-BE49-F238E27FC236}">
                  <a16:creationId xmlns:a16="http://schemas.microsoft.com/office/drawing/2014/main" id="{8A845B05-F161-473E-B10C-D47A11E3195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55920393"/>
                </p:ext>
              </p:extLst>
            </p:nvPr>
          </p:nvGraphicFramePr>
          <p:xfrm>
            <a:off x="4670795" y="436080"/>
            <a:ext cx="3852975" cy="34655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3DD0EF-3BF4-4A33-9F94-ADAF81143F4C}"/>
                </a:ext>
              </a:extLst>
            </p:cNvPr>
            <p:cNvSpPr txBox="1"/>
            <p:nvPr/>
          </p:nvSpPr>
          <p:spPr>
            <a:xfrm>
              <a:off x="4959378" y="85215"/>
              <a:ext cx="3248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OECD </a:t>
              </a:r>
              <a:r>
                <a:rPr lang="ko-KR" altLang="en-US" sz="1400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주요국가 </a:t>
              </a:r>
              <a:r>
                <a:rPr lang="en-US" altLang="ko-KR" sz="1400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14</a:t>
              </a:r>
              <a:r>
                <a:rPr lang="ko-KR" altLang="en-US" sz="1400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세이하</a:t>
              </a:r>
              <a:endParaRPr lang="en-US" altLang="ko-KR" sz="14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어린이 </a:t>
              </a:r>
              <a:r>
                <a:rPr lang="en-US" altLang="ko-KR" sz="1400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400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명당 보행 중 사망자 수</a:t>
              </a:r>
              <a:endPara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1474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2084356" y="907200"/>
            <a:ext cx="5439972" cy="2074242"/>
          </a:xfrm>
        </p:spPr>
        <p:txBody>
          <a:bodyPr>
            <a:normAutofit/>
          </a:bodyPr>
          <a:lstStyle/>
          <a:p>
            <a:pPr algn="l"/>
            <a:r>
              <a:rPr lang="ko-KR" altLang="en-US" sz="4200" b="1" spc="-8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12453-FF12-4138-932A-BC895CFF1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27978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4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14602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1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468286" y="2348880"/>
            <a:ext cx="1742785" cy="2233736"/>
            <a:chOff x="4452163" y="2673918"/>
            <a:chExt cx="1742785" cy="223373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C70DFDC-598A-4EE3-9BD2-5C041FD48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518" y="2673918"/>
              <a:ext cx="728358" cy="728358"/>
            </a:xfrm>
            <a:prstGeom prst="rect">
              <a:avLst/>
            </a:prstGeom>
          </p:spPr>
        </p:pic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44F0A920-AC95-402F-85F4-2F57EC2084B0}"/>
                </a:ext>
              </a:extLst>
            </p:cNvPr>
            <p:cNvSpPr/>
            <p:nvPr/>
          </p:nvSpPr>
          <p:spPr>
            <a:xfrm>
              <a:off x="4642116" y="3803219"/>
              <a:ext cx="1024693" cy="528138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70%</a:t>
              </a:r>
              <a:endPara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F4843D9-1A68-4660-9078-26F02C9D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190" y="3109389"/>
              <a:ext cx="584846" cy="58484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EDA6BC-489C-4A05-A7BF-AFC2326D07D6}"/>
                </a:ext>
              </a:extLst>
            </p:cNvPr>
            <p:cNvSpPr txBox="1"/>
            <p:nvPr/>
          </p:nvSpPr>
          <p:spPr>
            <a:xfrm>
              <a:off x="4452163" y="4507544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Information</a:t>
              </a:r>
              <a:endParaRPr lang="ko-KR" altLang="en-US" sz="2000" b="1">
                <a:solidFill>
                  <a:schemeClr val="bg1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E545E5-4AFD-4890-A6B8-A79D39C7E07B}"/>
              </a:ext>
            </a:extLst>
          </p:cNvPr>
          <p:cNvGrpSpPr/>
          <p:nvPr/>
        </p:nvGrpSpPr>
        <p:grpSpPr>
          <a:xfrm>
            <a:off x="3597403" y="2527898"/>
            <a:ext cx="2054717" cy="2055312"/>
            <a:chOff x="3544641" y="2852936"/>
            <a:chExt cx="2054717" cy="2055312"/>
          </a:xfrm>
        </p:grpSpPr>
        <p:grpSp>
          <p:nvGrpSpPr>
            <p:cNvPr id="8" name="그룹 7"/>
            <p:cNvGrpSpPr/>
            <p:nvPr/>
          </p:nvGrpSpPr>
          <p:grpSpPr>
            <a:xfrm>
              <a:off x="3544641" y="2852936"/>
              <a:ext cx="2054717" cy="2055312"/>
              <a:chOff x="1744556" y="2852936"/>
              <a:chExt cx="2054717" cy="205531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E610EEB-E812-4F74-98EB-A4B9CB9BC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4556" y="2852936"/>
                <a:ext cx="2054717" cy="205471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D524E6-E2AA-43EA-8BCA-4C278D82E163}"/>
                  </a:ext>
                </a:extLst>
              </p:cNvPr>
              <p:cNvSpPr txBox="1"/>
              <p:nvPr/>
            </p:nvSpPr>
            <p:spPr>
              <a:xfrm>
                <a:off x="2304831" y="4508138"/>
                <a:ext cx="9797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Bright</a:t>
                </a:r>
                <a:endParaRPr lang="ko-KR" altLang="en-US" sz="2000" b="1">
                  <a:solidFill>
                    <a:schemeClr val="bg1"/>
                  </a:solidFill>
                  <a:latin typeface="Tahoma" panose="020B0604030504040204" pitchFamily="34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FB1C36-3559-48DF-8E4A-68D46CBC2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917" y="3423936"/>
              <a:ext cx="900000" cy="900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33BFF2-9F16-4304-83EC-7083FD5A2C79}"/>
              </a:ext>
            </a:extLst>
          </p:cNvPr>
          <p:cNvGrpSpPr/>
          <p:nvPr/>
        </p:nvGrpSpPr>
        <p:grpSpPr>
          <a:xfrm>
            <a:off x="6192180" y="2603398"/>
            <a:ext cx="1609736" cy="1979218"/>
            <a:chOff x="6143696" y="2928436"/>
            <a:chExt cx="1609736" cy="1979218"/>
          </a:xfrm>
        </p:grpSpPr>
        <p:grpSp>
          <p:nvGrpSpPr>
            <p:cNvPr id="7" name="그룹 6"/>
            <p:cNvGrpSpPr/>
            <p:nvPr/>
          </p:nvGrpSpPr>
          <p:grpSpPr>
            <a:xfrm>
              <a:off x="6143696" y="2928436"/>
              <a:ext cx="1609736" cy="1979218"/>
              <a:chOff x="6548139" y="2928436"/>
              <a:chExt cx="1609736" cy="197921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DA600B8-5069-4F73-8C85-9F03F5BE2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3156" y="2932207"/>
                <a:ext cx="538908" cy="538908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1240C4-EB10-4FFC-8426-CA067318C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724" y="2928436"/>
                <a:ext cx="551725" cy="55172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6D4305-BC90-4525-A4A1-189ECF5A7506}"/>
                  </a:ext>
                </a:extLst>
              </p:cNvPr>
              <p:cNvSpPr txBox="1"/>
              <p:nvPr/>
            </p:nvSpPr>
            <p:spPr>
              <a:xfrm>
                <a:off x="6548139" y="4507544"/>
                <a:ext cx="16097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Emergency</a:t>
                </a:r>
                <a:endParaRPr lang="ko-KR" altLang="en-US" sz="2000" b="1">
                  <a:solidFill>
                    <a:schemeClr val="bg1"/>
                  </a:solidFill>
                  <a:latin typeface="Tahoma" panose="020B0604030504040204" pitchFamily="34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E51E55-C1B6-4B78-BF51-2F53BD9E6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304" y="3480161"/>
              <a:ext cx="794203" cy="79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7962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9967</TotalTime>
  <Words>551</Words>
  <Application>Microsoft Office PowerPoint</Application>
  <PresentationFormat>화면 슬라이드 쇼(4:3)</PresentationFormat>
  <Paragraphs>201</Paragraphs>
  <Slides>22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나눔바른고딕</vt:lpstr>
      <vt:lpstr>Tahoma</vt:lpstr>
      <vt:lpstr>맑은 고딕</vt:lpstr>
      <vt:lpstr>Arial</vt:lpstr>
      <vt:lpstr>나눔고딕</vt:lpstr>
      <vt:lpstr>Office 테마</vt:lpstr>
      <vt:lpstr>Hermes - 아이들을 위한 스마트 디바이스</vt:lpstr>
      <vt:lpstr>1 . 팀 소개  2 . 개발 배경  3 . 아이템 소개  4 . 사업계획서  5 . Q &amp; A</vt:lpstr>
      <vt:lpstr>PowerPoint 프레젠테이션</vt:lpstr>
      <vt:lpstr>PowerPoint 프레젠테이션</vt:lpstr>
      <vt:lpstr>개발 배경</vt:lpstr>
      <vt:lpstr>PowerPoint 프레젠테이션</vt:lpstr>
      <vt:lpstr>PowerPoint 프레젠테이션</vt:lpstr>
      <vt:lpstr>아이템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계획서</vt:lpstr>
      <vt:lpstr>판매 계획</vt:lpstr>
      <vt:lpstr>PowerPoint 프레젠테이션</vt:lpstr>
      <vt:lpstr>PowerPoint 프레젠테이션</vt:lpstr>
      <vt:lpstr>마케팅</vt:lpstr>
      <vt:lpstr>실제  제품 시연 영상</vt:lpstr>
      <vt:lpstr>Q &amp; 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An, Kyu Hwang</cp:lastModifiedBy>
  <cp:revision>276</cp:revision>
  <cp:lastPrinted>2011-08-28T20:58:26Z</cp:lastPrinted>
  <dcterms:created xsi:type="dcterms:W3CDTF">2011-08-16T07:24:57Z</dcterms:created>
  <dcterms:modified xsi:type="dcterms:W3CDTF">2018-11-27T13:33:57Z</dcterms:modified>
</cp:coreProperties>
</file>